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comments/comment48.xml" ContentType="application/vnd.openxmlformats-officedocument.presentationml.comments+xml"/>
  <Override PartName="/ppt/comments/comment49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comments/comment52.xml" ContentType="application/vnd.openxmlformats-officedocument.presentationml.comments+xml"/>
  <Override PartName="/ppt/comments/comment53.xml" ContentType="application/vnd.openxmlformats-officedocument.presentationml.comments+xml"/>
  <Override PartName="/ppt/comments/comment54.xml" ContentType="application/vnd.openxmlformats-officedocument.presentationml.comments+xml"/>
  <Override PartName="/ppt/comments/comment55.xml" ContentType="application/vnd.openxmlformats-officedocument.presentationml.comments+xml"/>
  <Override PartName="/ppt/comments/comment56.xml" ContentType="application/vnd.openxmlformats-officedocument.presentationml.comments+xml"/>
  <Override PartName="/ppt/comments/comment57.xml" ContentType="application/vnd.openxmlformats-officedocument.presentationml.comments+xml"/>
  <Override PartName="/ppt/comments/comment58.xml" ContentType="application/vnd.openxmlformats-officedocument.presentationml.comments+xml"/>
  <Override PartName="/ppt/comments/comment59.xml" ContentType="application/vnd.openxmlformats-officedocument.presentationml.comments+xml"/>
  <Override PartName="/ppt/comments/comment60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6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6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6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6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7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7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7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73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74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75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76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77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78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79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80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8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4"/>
  </p:notesMasterIdLst>
  <p:sldIdLst>
    <p:sldId id="259" r:id="rId2"/>
    <p:sldId id="280" r:id="rId3"/>
    <p:sldId id="265" r:id="rId4"/>
    <p:sldId id="258" r:id="rId5"/>
    <p:sldId id="269" r:id="rId6"/>
    <p:sldId id="299" r:id="rId7"/>
    <p:sldId id="266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67" r:id="rId17"/>
    <p:sldId id="270" r:id="rId18"/>
    <p:sldId id="271" r:id="rId19"/>
    <p:sldId id="272" r:id="rId20"/>
    <p:sldId id="273" r:id="rId21"/>
    <p:sldId id="274" r:id="rId22"/>
    <p:sldId id="275" r:id="rId23"/>
    <p:sldId id="285" r:id="rId24"/>
    <p:sldId id="286" r:id="rId25"/>
    <p:sldId id="287" r:id="rId26"/>
    <p:sldId id="288" r:id="rId27"/>
    <p:sldId id="276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277" r:id="rId40"/>
    <p:sldId id="314" r:id="rId41"/>
    <p:sldId id="418" r:id="rId42"/>
    <p:sldId id="315" r:id="rId43"/>
    <p:sldId id="316" r:id="rId44"/>
    <p:sldId id="317" r:id="rId45"/>
    <p:sldId id="319" r:id="rId46"/>
    <p:sldId id="320" r:id="rId47"/>
    <p:sldId id="321" r:id="rId48"/>
    <p:sldId id="421" r:id="rId49"/>
    <p:sldId id="419" r:id="rId50"/>
    <p:sldId id="331" r:id="rId51"/>
    <p:sldId id="322" r:id="rId52"/>
    <p:sldId id="329" r:id="rId53"/>
    <p:sldId id="328" r:id="rId54"/>
    <p:sldId id="327" r:id="rId55"/>
    <p:sldId id="330" r:id="rId56"/>
    <p:sldId id="438" r:id="rId57"/>
    <p:sldId id="323" r:id="rId58"/>
    <p:sldId id="326" r:id="rId59"/>
    <p:sldId id="324" r:id="rId60"/>
    <p:sldId id="332" r:id="rId61"/>
    <p:sldId id="340" r:id="rId62"/>
    <p:sldId id="420" r:id="rId63"/>
    <p:sldId id="341" r:id="rId64"/>
    <p:sldId id="342" r:id="rId65"/>
    <p:sldId id="343" r:id="rId66"/>
    <p:sldId id="344" r:id="rId67"/>
    <p:sldId id="346" r:id="rId68"/>
    <p:sldId id="347" r:id="rId69"/>
    <p:sldId id="348" r:id="rId70"/>
    <p:sldId id="349" r:id="rId71"/>
    <p:sldId id="354" r:id="rId72"/>
    <p:sldId id="355" r:id="rId73"/>
    <p:sldId id="350" r:id="rId74"/>
    <p:sldId id="366" r:id="rId75"/>
    <p:sldId id="379" r:id="rId76"/>
    <p:sldId id="369" r:id="rId77"/>
    <p:sldId id="370" r:id="rId78"/>
    <p:sldId id="367" r:id="rId79"/>
    <p:sldId id="368" r:id="rId80"/>
    <p:sldId id="371" r:id="rId81"/>
    <p:sldId id="372" r:id="rId82"/>
    <p:sldId id="373" r:id="rId83"/>
    <p:sldId id="374" r:id="rId84"/>
    <p:sldId id="375" r:id="rId85"/>
    <p:sldId id="376" r:id="rId86"/>
    <p:sldId id="377" r:id="rId87"/>
    <p:sldId id="378" r:id="rId88"/>
    <p:sldId id="360" r:id="rId89"/>
    <p:sldId id="380" r:id="rId90"/>
    <p:sldId id="361" r:id="rId91"/>
    <p:sldId id="381" r:id="rId92"/>
    <p:sldId id="422" r:id="rId93"/>
    <p:sldId id="423" r:id="rId94"/>
    <p:sldId id="424" r:id="rId95"/>
    <p:sldId id="425" r:id="rId96"/>
    <p:sldId id="426" r:id="rId97"/>
    <p:sldId id="427" r:id="rId98"/>
    <p:sldId id="428" r:id="rId99"/>
    <p:sldId id="429" r:id="rId100"/>
    <p:sldId id="430" r:id="rId101"/>
    <p:sldId id="417" r:id="rId102"/>
    <p:sldId id="382" r:id="rId103"/>
    <p:sldId id="383" r:id="rId104"/>
    <p:sldId id="384" r:id="rId105"/>
    <p:sldId id="385" r:id="rId106"/>
    <p:sldId id="437" r:id="rId107"/>
    <p:sldId id="431" r:id="rId108"/>
    <p:sldId id="432" r:id="rId109"/>
    <p:sldId id="433" r:id="rId110"/>
    <p:sldId id="434" r:id="rId111"/>
    <p:sldId id="435" r:id="rId112"/>
    <p:sldId id="436" r:id="rId113"/>
    <p:sldId id="393" r:id="rId114"/>
    <p:sldId id="394" r:id="rId115"/>
    <p:sldId id="395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403" r:id="rId124"/>
    <p:sldId id="404" r:id="rId125"/>
    <p:sldId id="405" r:id="rId126"/>
    <p:sldId id="406" r:id="rId127"/>
    <p:sldId id="407" r:id="rId128"/>
    <p:sldId id="416" r:id="rId129"/>
    <p:sldId id="408" r:id="rId130"/>
    <p:sldId id="415" r:id="rId131"/>
    <p:sldId id="301" r:id="rId132"/>
    <p:sldId id="264" r:id="rId133"/>
  </p:sldIdLst>
  <p:sldSz cx="9906000" cy="6858000" type="A4"/>
  <p:notesSz cx="6858000" cy="9144000"/>
  <p:embeddedFontLst>
    <p:embeddedFont>
      <p:font typeface="HY울릉도B" pitchFamily="18" charset="-127"/>
      <p:regular r:id="rId135"/>
    </p:embeddedFont>
    <p:embeddedFont>
      <p:font typeface="맑은 고딕" pitchFamily="50" charset="-127"/>
      <p:regular r:id="rId136"/>
      <p:bold r:id="rId137"/>
    </p:embeddedFont>
    <p:embeddedFont>
      <p:font typeface="HY고딕 A1 500" charset="-127"/>
      <p:regular r:id="rId138"/>
    </p:embeddedFont>
    <p:embeddedFont>
      <p:font typeface="Calibri" pitchFamily="34" charset="0"/>
      <p:regular r:id="rId139"/>
      <p:bold r:id="rId140"/>
      <p:italic r:id="rId141"/>
      <p:boldItalic r:id="rId142"/>
    </p:embeddedFont>
    <p:embeddedFont>
      <p:font typeface="HY견고딕" pitchFamily="18" charset="-127"/>
      <p:regular r:id="rId143"/>
    </p:embeddedFont>
  </p:embeddedFontLst>
  <p:defaultTextStyle>
    <a:defPPr>
      <a:defRPr lang="ko-KR"/>
    </a:defPPr>
    <a:lvl1pPr marL="0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3152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66304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49456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32609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15761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298913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82065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65217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5B2DBD8-1AA1-44DD-A9B6-C9D8AFC72CEC}">
          <p14:sldIdLst>
            <p14:sldId id="259"/>
            <p14:sldId id="280"/>
          </p14:sldIdLst>
        </p14:section>
        <p14:section name="개발목적 및 요구사항" id="{3101BD9A-E413-4AFF-B0AC-BA42DF382599}">
          <p14:sldIdLst>
            <p14:sldId id="265"/>
            <p14:sldId id="258"/>
            <p14:sldId id="269"/>
          </p14:sldIdLst>
        </p14:section>
        <p14:section name="일정 및 개발환경" id="{F809E2B5-0199-4695-AFD7-F0665379BCF2}">
          <p14:sldIdLst>
            <p14:sldId id="299"/>
            <p14:sldId id="266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67"/>
          </p14:sldIdLst>
        </p14:section>
        <p14:section name="USECASE-DIAGRAM" id="{216CDBA6-AC96-4EDB-973D-5C21CCA90AE6}">
          <p14:sldIdLst>
            <p14:sldId id="270"/>
            <p14:sldId id="271"/>
          </p14:sldIdLst>
        </p14:section>
        <p14:section name="DB구조" id="{746FEA37-C22E-4077-B88B-3940CD93E181}">
          <p14:sldIdLst>
            <p14:sldId id="272"/>
            <p14:sldId id="273"/>
            <p14:sldId id="274"/>
          </p14:sldIdLst>
        </p14:section>
        <p14:section name="프로그램 구조" id="{E622410E-2A59-4103-A839-90324E263F4D}">
          <p14:sldIdLst>
            <p14:sldId id="275"/>
            <p14:sldId id="285"/>
            <p14:sldId id="286"/>
            <p14:sldId id="287"/>
            <p14:sldId id="288"/>
            <p14:sldId id="276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277"/>
            <p14:sldId id="314"/>
            <p14:sldId id="418"/>
            <p14:sldId id="315"/>
            <p14:sldId id="316"/>
            <p14:sldId id="317"/>
            <p14:sldId id="319"/>
            <p14:sldId id="320"/>
            <p14:sldId id="321"/>
          </p14:sldIdLst>
        </p14:section>
        <p14:section name="UI기능 및 후기" id="{C04CA9ED-C062-440E-BEA5-CE6ACD92EBD3}">
          <p14:sldIdLst>
            <p14:sldId id="421"/>
            <p14:sldId id="419"/>
            <p14:sldId id="331"/>
            <p14:sldId id="322"/>
            <p14:sldId id="329"/>
            <p14:sldId id="328"/>
            <p14:sldId id="327"/>
            <p14:sldId id="330"/>
            <p14:sldId id="438"/>
            <p14:sldId id="323"/>
            <p14:sldId id="326"/>
            <p14:sldId id="324"/>
            <p14:sldId id="332"/>
            <p14:sldId id="340"/>
            <p14:sldId id="42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4"/>
            <p14:sldId id="355"/>
            <p14:sldId id="350"/>
            <p14:sldId id="366"/>
            <p14:sldId id="379"/>
            <p14:sldId id="369"/>
            <p14:sldId id="370"/>
            <p14:sldId id="367"/>
            <p14:sldId id="368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60"/>
            <p14:sldId id="380"/>
            <p14:sldId id="361"/>
            <p14:sldId id="38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17"/>
            <p14:sldId id="382"/>
            <p14:sldId id="383"/>
            <p14:sldId id="384"/>
            <p14:sldId id="385"/>
            <p14:sldId id="437"/>
            <p14:sldId id="431"/>
            <p14:sldId id="432"/>
            <p14:sldId id="433"/>
            <p14:sldId id="434"/>
            <p14:sldId id="435"/>
            <p14:sldId id="436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16"/>
            <p14:sldId id="408"/>
            <p14:sldId id="415"/>
          </p14:sldIdLst>
        </p14:section>
        <p14:section name="질문 및 후기" id="{767DABF8-3C08-49DC-BC0E-95018AF7B1E3}">
          <p14:sldIdLst>
            <p14:sldId id="301"/>
            <p14:sldId id="2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uisehnaknot@gmail.com" initials="a" lastIdx="24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71"/>
    <a:srgbClr val="FFD243"/>
    <a:srgbClr val="56B8E4"/>
    <a:srgbClr val="FFE7C8"/>
    <a:srgbClr val="F6F2CF"/>
    <a:srgbClr val="C7E2CF"/>
    <a:srgbClr val="92CFBF"/>
    <a:srgbClr val="A80000"/>
    <a:srgbClr val="FF7065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2686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1134" y="-108"/>
      </p:cViewPr>
      <p:guideLst>
        <p:guide orient="horz" pos="2381"/>
        <p:guide orient="horz" pos="2160"/>
        <p:guide pos="3368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6.fntdata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7.fntdata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9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1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6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47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2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48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49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0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1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3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1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4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5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6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1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2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7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3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6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6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7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4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5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8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9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0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1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2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3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4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5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7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7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8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8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3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4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5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6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7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8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9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0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1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9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90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91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92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8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2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3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7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4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5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6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7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0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1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2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3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4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5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0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6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7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8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9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0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1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2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3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4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29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9">
    <p:pos x="10" y="10"/>
    <p:text/>
  </p:cm>
</p:cmLst>
</file>

<file path=ppt/comments/comment8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5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8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28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3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3B451-AEEA-4324-98D4-537E5A28C000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9ED0A-C64C-4729-AAE6-2E40CB088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2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984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3969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59540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7938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9923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9081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92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77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539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7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00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07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75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224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58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0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2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69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56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80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1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5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37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0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1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40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9000"/>
            <a:lum/>
          </a:blip>
          <a:srcRect/>
          <a:stretch>
            <a:fillRect l="-2000" t="8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78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57727" rtl="0" eaLnBrk="1" latinLnBrk="1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431" indent="-239431" algn="l" defTabSz="957727" rtl="0" eaLnBrk="1" latinLnBrk="1" hangingPunct="1">
        <a:lnSpc>
          <a:spcPct val="90000"/>
        </a:lnSpc>
        <a:spcBef>
          <a:spcPts val="1048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18295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158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022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886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750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614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477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341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864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727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591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454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318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181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045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0908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4.xml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5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6.xml"/><Relationship Id="rId4" Type="http://schemas.openxmlformats.org/officeDocument/2006/relationships/image" Target="../media/image14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7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0.xm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comments" Target="../comments/comment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0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9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2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6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7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0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1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3.xml"/><Relationship Id="rId4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4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5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6.xml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comments" Target="../comments/comment37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9.png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8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9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0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2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3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5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6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7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8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9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9173" y="1765479"/>
            <a:ext cx="5163443" cy="26827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9147" y="1956016"/>
            <a:ext cx="4680585" cy="2309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28854" y="2317409"/>
            <a:ext cx="3879652" cy="2482865"/>
            <a:chOff x="5911719" y="3156088"/>
            <a:chExt cx="4476522" cy="3103007"/>
          </a:xfrm>
        </p:grpSpPr>
        <p:sp>
          <p:nvSpPr>
            <p:cNvPr id="5" name="직사각형 4"/>
            <p:cNvSpPr/>
            <p:nvPr/>
          </p:nvSpPr>
          <p:spPr>
            <a:xfrm>
              <a:off x="6222529" y="3156088"/>
              <a:ext cx="3764345" cy="884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우리집고양이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09032" y="4040781"/>
              <a:ext cx="3281895" cy="50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rgbClr val="FFBEB7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고양이용품 판매사이트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911719" y="4751228"/>
              <a:ext cx="4476522" cy="307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pc="-126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내 특별한 고양이에게 가장 좋은 상품을 쉽고 빠르게 내 손으로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11719" y="5970608"/>
              <a:ext cx="4476522" cy="288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 smtClean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프로젝트 자료 </a:t>
              </a:r>
              <a:r>
                <a:rPr lang="en-US" altLang="ko-KR" sz="900" dirty="0" smtClean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: https</a:t>
              </a:r>
              <a:r>
                <a:rPr lang="en-US" altLang="ko-KR" sz="900" dirty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://github.com/kyodeock/mynekoproject</a:t>
              </a:r>
              <a:endParaRPr lang="ko-KR" altLang="en-US" sz="900" dirty="0">
                <a:solidFill>
                  <a:sysClr val="windowText" lastClr="000000"/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68093" y="4893013"/>
            <a:ext cx="9983821" cy="1206230"/>
          </a:xfrm>
          <a:prstGeom prst="rect">
            <a:avLst/>
          </a:prstGeom>
          <a:gradFill flip="none" rotWithShape="1">
            <a:gsLst>
              <a:gs pos="0">
                <a:srgbClr val="FF9797"/>
              </a:gs>
              <a:gs pos="19000">
                <a:srgbClr val="FFBEB7">
                  <a:alpha val="8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01287" y="5048656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800" b="1" kern="1500" spc="250" dirty="0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융합소프트웨어개발자 </a:t>
            </a:r>
            <a:r>
              <a:rPr lang="en-US" altLang="ko-KR" sz="1800" b="1" kern="1500" spc="250" dirty="0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800" b="1" kern="1500" spc="250" dirty="0" err="1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회차</a:t>
            </a:r>
            <a:endParaRPr lang="en-US" altLang="ko-KR" sz="1800" b="1" kern="1500" spc="250" dirty="0">
              <a:solidFill>
                <a:srgbClr val="C4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22062" y="5486401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dirty="0">
                <a:latin typeface="+mj-ea"/>
                <a:ea typeface="+mj-ea"/>
              </a:rPr>
              <a:t>팀장 </a:t>
            </a:r>
            <a:r>
              <a:rPr lang="en-US" altLang="ko-KR" sz="1200" b="1" dirty="0">
                <a:latin typeface="+mj-ea"/>
                <a:ea typeface="+mj-ea"/>
              </a:rPr>
              <a:t>: </a:t>
            </a:r>
            <a:r>
              <a:rPr lang="ko-KR" altLang="en-US" sz="1200" b="1" dirty="0" err="1">
                <a:latin typeface="+mj-ea"/>
                <a:ea typeface="+mj-ea"/>
              </a:rPr>
              <a:t>진교덕</a:t>
            </a:r>
            <a:endParaRPr lang="en-US" altLang="ko-KR" sz="1200" b="1" dirty="0">
              <a:latin typeface="+mj-ea"/>
              <a:ea typeface="+mj-ea"/>
            </a:endParaRPr>
          </a:p>
          <a:p>
            <a:pPr algn="r"/>
            <a:r>
              <a:rPr lang="ko-KR" altLang="en-US" sz="1200" b="1" dirty="0" err="1">
                <a:latin typeface="+mj-ea"/>
                <a:ea typeface="+mj-ea"/>
              </a:rPr>
              <a:t>강제종</a:t>
            </a:r>
            <a:r>
              <a:rPr lang="ko-KR" altLang="en-US" sz="1200" b="1" dirty="0">
                <a:latin typeface="+mj-ea"/>
                <a:ea typeface="+mj-ea"/>
              </a:rPr>
              <a:t> 김재윤 </a:t>
            </a:r>
            <a:r>
              <a:rPr lang="ko-KR" altLang="en-US" sz="1200" b="1" dirty="0" err="1">
                <a:latin typeface="+mj-ea"/>
                <a:ea typeface="+mj-ea"/>
              </a:rPr>
              <a:t>김희강</a:t>
            </a:r>
            <a:r>
              <a:rPr lang="ko-KR" altLang="en-US" sz="1200" b="1" dirty="0">
                <a:latin typeface="+mj-ea"/>
                <a:ea typeface="+mj-ea"/>
              </a:rPr>
              <a:t> 문지영 박혜리 전종현</a:t>
            </a:r>
          </a:p>
        </p:txBody>
      </p:sp>
    </p:spTree>
    <p:extLst>
      <p:ext uri="{BB962C8B-B14F-4D97-AF65-F5344CB8AC3E}">
        <p14:creationId xmlns:p14="http://schemas.microsoft.com/office/powerpoint/2010/main" val="35955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242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강제종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1" y="1891348"/>
            <a:ext cx="9644136" cy="321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95767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 정보 상세보기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기능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수정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/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삭제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B8452A6C-CB6E-4D03-9900-B276BDC1871B}"/>
              </a:ext>
            </a:extLst>
          </p:cNvPr>
          <p:cNvGrpSpPr/>
          <p:nvPr/>
        </p:nvGrpSpPr>
        <p:grpSpPr>
          <a:xfrm>
            <a:off x="1864725" y="1524881"/>
            <a:ext cx="5963478" cy="4640825"/>
            <a:chOff x="1971261" y="1035367"/>
            <a:chExt cx="5963478" cy="46408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5550564B-29DF-425E-A4F5-C244E311F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971261" y="1035367"/>
              <a:ext cx="5963478" cy="3662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B179D09B-4D8B-461C-AE80-8873F34E4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655980" y="4121824"/>
              <a:ext cx="4594039" cy="59284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BBE422EC-30CE-4CCA-94E5-4276CFB5D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494609" y="4785488"/>
              <a:ext cx="4594039" cy="890704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C68FD802-F665-4737-B7F4-DC59C6B08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15" y="2084112"/>
            <a:ext cx="4594040" cy="854020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  <p:cxnSp>
        <p:nvCxnSpPr>
          <p:cNvPr id="31" name="Straight Arrow Connector 19">
            <a:extLst>
              <a:ext uri="{FF2B5EF4-FFF2-40B4-BE49-F238E27FC236}">
                <a16:creationId xmlns:a16="http://schemas.microsoft.com/office/drawing/2014/main" xmlns="" id="{E3AAEDB5-E79D-420A-B90C-1FFD6DD78D8B}"/>
              </a:ext>
            </a:extLst>
          </p:cNvPr>
          <p:cNvCxnSpPr>
            <a:cxnSpLocks/>
          </p:cNvCxnSpPr>
          <p:nvPr/>
        </p:nvCxnSpPr>
        <p:spPr>
          <a:xfrm>
            <a:off x="3126649" y="4073198"/>
            <a:ext cx="864067" cy="116824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C5DEAAC-F1DB-4364-9D8E-DC8B7B450218}"/>
              </a:ext>
            </a:extLst>
          </p:cNvPr>
          <p:cNvSpPr txBox="1"/>
          <p:nvPr/>
        </p:nvSpPr>
        <p:spPr>
          <a:xfrm>
            <a:off x="1073416" y="3694850"/>
            <a:ext cx="2701255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로그인 되어있는 아이디와 댓글을 작성한 아이디가 같을 시 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 가능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06AEB17-86F6-4B86-B0DF-7654D7BFF1DA}"/>
              </a:ext>
            </a:extLst>
          </p:cNvPr>
          <p:cNvSpPr/>
          <p:nvPr/>
        </p:nvSpPr>
        <p:spPr>
          <a:xfrm>
            <a:off x="3804579" y="5235658"/>
            <a:ext cx="418093" cy="152355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5F3139CA-A9B9-4101-84A5-E0EF4B88E980}"/>
              </a:ext>
            </a:extLst>
          </p:cNvPr>
          <p:cNvSpPr txBox="1"/>
          <p:nvPr/>
        </p:nvSpPr>
        <p:spPr>
          <a:xfrm>
            <a:off x="4857893" y="1802076"/>
            <a:ext cx="635478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수정 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D45E77F7-3DB9-482E-8FBC-10C879564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45" y="1219598"/>
            <a:ext cx="6427365" cy="26161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52DE512-378F-422F-AF2A-9BF2BA88D1F4}"/>
              </a:ext>
            </a:extLst>
          </p:cNvPr>
          <p:cNvSpPr txBox="1"/>
          <p:nvPr/>
        </p:nvSpPr>
        <p:spPr>
          <a:xfrm>
            <a:off x="4856009" y="3072334"/>
            <a:ext cx="1408346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삭제 버튼 눌렀을 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C644334-F520-4076-A5CD-3F67B267E8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7" t="6746" r="38772" b="82434"/>
          <a:stretch/>
        </p:blipFill>
        <p:spPr>
          <a:xfrm>
            <a:off x="4881313" y="3359842"/>
            <a:ext cx="3082668" cy="822128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</p:spTree>
    <p:extLst>
      <p:ext uri="{BB962C8B-B14F-4D97-AF65-F5344CB8AC3E}">
        <p14:creationId xmlns:p14="http://schemas.microsoft.com/office/powerpoint/2010/main" val="2870750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69010" y="3029374"/>
            <a:ext cx="7290790" cy="816042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페이지 </a:t>
            </a:r>
            <a:r>
              <a:rPr lang="en-US" altLang="ko-KR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설명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0195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로그인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D522BAF-5607-4A69-96FB-5701F5586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4" y="1912511"/>
            <a:ext cx="8741032" cy="47125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4CB981A-3125-4408-AC10-1B327EF77C8B}"/>
              </a:ext>
            </a:extLst>
          </p:cNvPr>
          <p:cNvSpPr txBox="1"/>
          <p:nvPr/>
        </p:nvSpPr>
        <p:spPr>
          <a:xfrm>
            <a:off x="4360450" y="2936558"/>
            <a:ext cx="143454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4D3BA0A-79FF-4476-985B-2A5E2818C0F4}"/>
              </a:ext>
            </a:extLst>
          </p:cNvPr>
          <p:cNvSpPr txBox="1"/>
          <p:nvPr/>
        </p:nvSpPr>
        <p:spPr>
          <a:xfrm>
            <a:off x="7429466" y="6256043"/>
            <a:ext cx="143454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C989E972-9B6B-4497-B645-940331A4C87E}"/>
              </a:ext>
            </a:extLst>
          </p:cNvPr>
          <p:cNvCxnSpPr>
            <a:cxnSpLocks/>
            <a:stCxn id="22" idx="0"/>
            <a:endCxn id="31" idx="2"/>
          </p:cNvCxnSpPr>
          <p:nvPr/>
        </p:nvCxnSpPr>
        <p:spPr>
          <a:xfrm flipV="1">
            <a:off x="5077724" y="2640084"/>
            <a:ext cx="3031423" cy="296474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6FBE9FAF-7BDB-4A30-B2AB-54E1D89E1A32}"/>
              </a:ext>
            </a:extLst>
          </p:cNvPr>
          <p:cNvCxnSpPr>
            <a:cxnSpLocks/>
            <a:stCxn id="23" idx="0"/>
            <a:endCxn id="31" idx="2"/>
          </p:cNvCxnSpPr>
          <p:nvPr/>
        </p:nvCxnSpPr>
        <p:spPr>
          <a:xfrm flipH="1" flipV="1">
            <a:off x="8109147" y="2640084"/>
            <a:ext cx="37593" cy="3615959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AB6DA25-00DF-4291-B822-23DB631F0D26}"/>
              </a:ext>
            </a:extLst>
          </p:cNvPr>
          <p:cNvSpPr txBox="1"/>
          <p:nvPr/>
        </p:nvSpPr>
        <p:spPr>
          <a:xfrm>
            <a:off x="6894778" y="2112282"/>
            <a:ext cx="2428738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 사용자 페이지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목록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784E36D-3EF1-4003-BD4E-ACE68745B77B}"/>
              </a:ext>
            </a:extLst>
          </p:cNvPr>
          <p:cNvSpPr txBox="1"/>
          <p:nvPr/>
        </p:nvSpPr>
        <p:spPr>
          <a:xfrm>
            <a:off x="4417216" y="3830215"/>
            <a:ext cx="1031077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60B89AA-6FDD-48D0-9019-E067DA1BABDF}"/>
              </a:ext>
            </a:extLst>
          </p:cNvPr>
          <p:cNvSpPr txBox="1"/>
          <p:nvPr/>
        </p:nvSpPr>
        <p:spPr>
          <a:xfrm>
            <a:off x="370976" y="1614415"/>
            <a:ext cx="2428738" cy="145113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 아이디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패스워드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통과했을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로그인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로그인 성공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79CD1E4E-5A57-4ED1-8C4C-81EB19988E48}"/>
              </a:ext>
            </a:extLst>
          </p:cNvPr>
          <p:cNvCxnSpPr>
            <a:cxnSpLocks/>
            <a:stCxn id="38" idx="1"/>
            <a:endCxn id="41" idx="2"/>
          </p:cNvCxnSpPr>
          <p:nvPr/>
        </p:nvCxnSpPr>
        <p:spPr>
          <a:xfrm flipH="1" flipV="1">
            <a:off x="1585345" y="3065547"/>
            <a:ext cx="2831871" cy="1028569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3D025DFB-EC86-422B-BB75-B8B7D27B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8" y="1549006"/>
            <a:ext cx="3001046" cy="101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396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페이지 헤더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8B7EB94-2127-4947-A68D-41C17CD77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8" y="1673376"/>
            <a:ext cx="8604284" cy="9440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5EAC968-3480-485D-B5C3-9AA8AEFD1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05" y="2248875"/>
            <a:ext cx="1090920" cy="775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27E55A1-A5CD-4CB8-8F5F-883B79FE8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77" y="2268914"/>
            <a:ext cx="1089500" cy="6969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5BECC60-8C2E-4142-935E-0CF363D81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59" y="2268914"/>
            <a:ext cx="1089500" cy="775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17348A45-D11A-40F8-ACD3-D79BC2435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60" y="2229771"/>
            <a:ext cx="1090920" cy="775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2864F44-5C8E-4F7E-85A1-982648A90D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186" y="2283843"/>
            <a:ext cx="1089500" cy="775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03834A5-4A82-466E-B49B-A4CB3E5DC1AA}"/>
              </a:ext>
            </a:extLst>
          </p:cNvPr>
          <p:cNvSpPr txBox="1"/>
          <p:nvPr/>
        </p:nvSpPr>
        <p:spPr>
          <a:xfrm>
            <a:off x="2971963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A3D996E-0EF0-40C9-8543-B6C70F66AAC6}"/>
              </a:ext>
            </a:extLst>
          </p:cNvPr>
          <p:cNvSpPr txBox="1"/>
          <p:nvPr/>
        </p:nvSpPr>
        <p:spPr>
          <a:xfrm>
            <a:off x="4791544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88F83F7-FEB2-4552-9E0D-DAC31AAF480C}"/>
              </a:ext>
            </a:extLst>
          </p:cNvPr>
          <p:cNvSpPr txBox="1"/>
          <p:nvPr/>
        </p:nvSpPr>
        <p:spPr>
          <a:xfrm>
            <a:off x="5967240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CD868F8-881D-4285-A6F7-8125C59275FE}"/>
              </a:ext>
            </a:extLst>
          </p:cNvPr>
          <p:cNvSpPr txBox="1"/>
          <p:nvPr/>
        </p:nvSpPr>
        <p:spPr>
          <a:xfrm>
            <a:off x="7142936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21AFD8-D678-407F-8874-5BF08F651821}"/>
              </a:ext>
            </a:extLst>
          </p:cNvPr>
          <p:cNvSpPr txBox="1"/>
          <p:nvPr/>
        </p:nvSpPr>
        <p:spPr>
          <a:xfrm>
            <a:off x="8274992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813CC095-F280-4C24-A33D-C1AFF9FFF856}"/>
              </a:ext>
            </a:extLst>
          </p:cNvPr>
          <p:cNvCxnSpPr>
            <a:cxnSpLocks/>
            <a:stCxn id="22" idx="0"/>
            <a:endCxn id="30" idx="0"/>
          </p:cNvCxnSpPr>
          <p:nvPr/>
        </p:nvCxnSpPr>
        <p:spPr>
          <a:xfrm rot="16200000" flipH="1">
            <a:off x="2424658" y="2930509"/>
            <a:ext cx="2853463" cy="669883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8DE6EE5-2CA8-48A4-BDEE-6C2661CA43A1}"/>
              </a:ext>
            </a:extLst>
          </p:cNvPr>
          <p:cNvSpPr txBox="1"/>
          <p:nvPr/>
        </p:nvSpPr>
        <p:spPr>
          <a:xfrm>
            <a:off x="2971963" y="4692182"/>
            <a:ext cx="2428738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각 메뉴 마우스 올렸을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하위 메뉴 나타남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각 하위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꺾인 연결선 24">
            <a:extLst>
              <a:ext uri="{FF2B5EF4-FFF2-40B4-BE49-F238E27FC236}">
                <a16:creationId xmlns:a16="http://schemas.microsoft.com/office/drawing/2014/main" xmlns="" id="{08D9BE5B-4E56-4557-AA1C-8D2F692F8F3B}"/>
              </a:ext>
            </a:extLst>
          </p:cNvPr>
          <p:cNvCxnSpPr>
            <a:cxnSpLocks/>
            <a:stCxn id="23" idx="0"/>
            <a:endCxn id="30" idx="0"/>
          </p:cNvCxnSpPr>
          <p:nvPr/>
        </p:nvCxnSpPr>
        <p:spPr>
          <a:xfrm rot="16200000" flipH="1" flipV="1">
            <a:off x="3334449" y="2690601"/>
            <a:ext cx="2853463" cy="1149698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24">
            <a:extLst>
              <a:ext uri="{FF2B5EF4-FFF2-40B4-BE49-F238E27FC236}">
                <a16:creationId xmlns:a16="http://schemas.microsoft.com/office/drawing/2014/main" xmlns="" id="{1C236FC3-372B-4639-92A6-4EDB7A343B1E}"/>
              </a:ext>
            </a:extLst>
          </p:cNvPr>
          <p:cNvCxnSpPr>
            <a:cxnSpLocks/>
            <a:stCxn id="24" idx="0"/>
            <a:endCxn id="30" idx="0"/>
          </p:cNvCxnSpPr>
          <p:nvPr/>
        </p:nvCxnSpPr>
        <p:spPr>
          <a:xfrm rot="16200000" flipH="1" flipV="1">
            <a:off x="3922297" y="2102753"/>
            <a:ext cx="2853463" cy="2325394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24">
            <a:extLst>
              <a:ext uri="{FF2B5EF4-FFF2-40B4-BE49-F238E27FC236}">
                <a16:creationId xmlns:a16="http://schemas.microsoft.com/office/drawing/2014/main" xmlns="" id="{BBB375A7-5506-4E3A-8B6D-E4192B5BC57A}"/>
              </a:ext>
            </a:extLst>
          </p:cNvPr>
          <p:cNvCxnSpPr>
            <a:cxnSpLocks/>
            <a:stCxn id="25" idx="0"/>
            <a:endCxn id="30" idx="0"/>
          </p:cNvCxnSpPr>
          <p:nvPr/>
        </p:nvCxnSpPr>
        <p:spPr>
          <a:xfrm rot="16200000" flipH="1" flipV="1">
            <a:off x="4510145" y="1514905"/>
            <a:ext cx="2853463" cy="3501090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24">
            <a:extLst>
              <a:ext uri="{FF2B5EF4-FFF2-40B4-BE49-F238E27FC236}">
                <a16:creationId xmlns:a16="http://schemas.microsoft.com/office/drawing/2014/main" xmlns="" id="{F28448E0-C853-4661-990E-9FCE13416971}"/>
              </a:ext>
            </a:extLst>
          </p:cNvPr>
          <p:cNvCxnSpPr>
            <a:cxnSpLocks/>
            <a:stCxn id="26" idx="0"/>
            <a:endCxn id="30" idx="0"/>
          </p:cNvCxnSpPr>
          <p:nvPr/>
        </p:nvCxnSpPr>
        <p:spPr>
          <a:xfrm rot="16200000" flipH="1" flipV="1">
            <a:off x="5076173" y="948877"/>
            <a:ext cx="2853463" cy="4633146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AEAA189B-A80F-4746-AB18-DF8D2DB07228}"/>
              </a:ext>
            </a:extLst>
          </p:cNvPr>
          <p:cNvSpPr txBox="1"/>
          <p:nvPr/>
        </p:nvSpPr>
        <p:spPr>
          <a:xfrm>
            <a:off x="7028655" y="4680036"/>
            <a:ext cx="2428738" cy="168196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사용자페이지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 페이지의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로그아웃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로그아웃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세션 삭제</a:t>
            </a:r>
            <a:r>
              <a:rPr lang="en-US" altLang="ko-KR" dirty="0">
                <a:solidFill>
                  <a:sysClr val="windowText" lastClr="000000"/>
                </a:solidFill>
              </a:rPr>
              <a:t>) </a:t>
            </a:r>
            <a:r>
              <a:rPr lang="ko-KR" altLang="en-US" dirty="0">
                <a:solidFill>
                  <a:sysClr val="windowText" lastClr="000000"/>
                </a:solidFill>
              </a:rPr>
              <a:t>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관리자 로그인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3C2B3F4-8E4F-4E3B-A5E2-0F603C7807FD}"/>
              </a:ext>
            </a:extLst>
          </p:cNvPr>
          <p:cNvSpPr txBox="1"/>
          <p:nvPr/>
        </p:nvSpPr>
        <p:spPr>
          <a:xfrm>
            <a:off x="657505" y="1723159"/>
            <a:ext cx="1561073" cy="989467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8B508ABF-190B-4D7D-B4C7-3E939EAA22BE}"/>
              </a:ext>
            </a:extLst>
          </p:cNvPr>
          <p:cNvSpPr txBox="1"/>
          <p:nvPr/>
        </p:nvSpPr>
        <p:spPr>
          <a:xfrm>
            <a:off x="232532" y="3538726"/>
            <a:ext cx="2428738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주문관리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62" name="꺾인 연결선 24">
            <a:extLst>
              <a:ext uri="{FF2B5EF4-FFF2-40B4-BE49-F238E27FC236}">
                <a16:creationId xmlns:a16="http://schemas.microsoft.com/office/drawing/2014/main" xmlns="" id="{D74E410D-94DA-4BD0-9486-12333E01800D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 rot="5400000">
            <a:off x="7710021" y="3592121"/>
            <a:ext cx="1620918" cy="554912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470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페이지 </a:t>
            </a:r>
            <a:r>
              <a:rPr lang="ko-KR" altLang="en-US" sz="14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푸터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459D7E3-AD2A-4BEF-931E-F7C13C5A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3" y="2167145"/>
            <a:ext cx="8683302" cy="681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072815F-16A0-405A-B3D5-DBF5A9402049}"/>
              </a:ext>
            </a:extLst>
          </p:cNvPr>
          <p:cNvSpPr txBox="1"/>
          <p:nvPr/>
        </p:nvSpPr>
        <p:spPr>
          <a:xfrm>
            <a:off x="8231756" y="2356390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C09AC0-C2FB-4BF5-AE60-2004724A9729}"/>
              </a:ext>
            </a:extLst>
          </p:cNvPr>
          <p:cNvSpPr txBox="1"/>
          <p:nvPr/>
        </p:nvSpPr>
        <p:spPr>
          <a:xfrm>
            <a:off x="7017386" y="3954739"/>
            <a:ext cx="2428738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텍스트 로고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 페이지의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꺾인 연결선 24">
            <a:extLst>
              <a:ext uri="{FF2B5EF4-FFF2-40B4-BE49-F238E27FC236}">
                <a16:creationId xmlns:a16="http://schemas.microsoft.com/office/drawing/2014/main" xmlns="" id="{52A7B81D-25CF-46F7-BF25-BF65221ED51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968726" y="3147222"/>
            <a:ext cx="1070547" cy="544487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0758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주문관리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8" name="Picture 4" descr="C:\Users\LG\Desktop\관리자 페이지\관리자 주문관리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0" y="2178370"/>
            <a:ext cx="9507354" cy="458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07267" y="1152841"/>
            <a:ext cx="1523504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 목록 출력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 </a:t>
            </a:r>
            <a:r>
              <a:rPr lang="en-US" altLang="ko-KR" dirty="0">
                <a:solidFill>
                  <a:sysClr val="windowText" lastClr="000000"/>
                </a:solidFill>
              </a:rPr>
              <a:t>10</a:t>
            </a:r>
            <a:r>
              <a:rPr lang="ko-KR" altLang="en-US" dirty="0">
                <a:solidFill>
                  <a:sysClr val="windowText" lastClr="000000"/>
                </a:solidFill>
              </a:rPr>
              <a:t>개씩 출력</a:t>
            </a:r>
          </a:p>
        </p:txBody>
      </p:sp>
      <p:cxnSp>
        <p:nvCxnSpPr>
          <p:cNvPr id="25" name="꺾인 연결선 24"/>
          <p:cNvCxnSpPr>
            <a:stCxn id="24" idx="1"/>
            <a:endCxn id="1028" idx="1"/>
          </p:cNvCxnSpPr>
          <p:nvPr/>
        </p:nvCxnSpPr>
        <p:spPr>
          <a:xfrm rot="10800000" flipV="1">
            <a:off x="247051" y="1532159"/>
            <a:ext cx="260217" cy="2937720"/>
          </a:xfrm>
          <a:prstGeom prst="bentConnector3">
            <a:avLst>
              <a:gd name="adj1" fmla="val 18785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247050" y="1784429"/>
            <a:ext cx="264421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주문자명 입력으로 주문목록 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023323" y="1783103"/>
            <a:ext cx="264421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 기간 선택으로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주문목록 내 검색 가능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648110" y="3319273"/>
            <a:ext cx="803158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875229" y="2653073"/>
            <a:ext cx="803158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직선 화살표 연결선 44"/>
          <p:cNvCxnSpPr>
            <a:stCxn id="49" idx="0"/>
            <a:endCxn id="52" idx="2"/>
          </p:cNvCxnSpPr>
          <p:nvPr/>
        </p:nvCxnSpPr>
        <p:spPr>
          <a:xfrm flipH="1" flipV="1">
            <a:off x="5485997" y="1718789"/>
            <a:ext cx="2790811" cy="934284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271628" y="960154"/>
            <a:ext cx="2428738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검색버튼 클릭 시 입력된 키워드와 기간으로 조회된 주문목록을 출력함</a:t>
            </a:r>
          </a:p>
        </p:txBody>
      </p:sp>
      <p:pic>
        <p:nvPicPr>
          <p:cNvPr id="1030" name="Picture 6" descr="C:\Users\LG\Desktop\관리자 페이지\주문상태 수정 알럿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848" y="3812634"/>
            <a:ext cx="2448153" cy="7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꺾인 연결선 53"/>
          <p:cNvCxnSpPr>
            <a:stCxn id="48" idx="3"/>
          </p:cNvCxnSpPr>
          <p:nvPr/>
        </p:nvCxnSpPr>
        <p:spPr>
          <a:xfrm>
            <a:off x="8451268" y="3467758"/>
            <a:ext cx="8735" cy="731413"/>
          </a:xfrm>
          <a:prstGeom prst="bentConnector2">
            <a:avLst/>
          </a:prstGeom>
          <a:ln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030" idx="3"/>
            <a:endCxn id="6" idx="3"/>
          </p:cNvCxnSpPr>
          <p:nvPr/>
        </p:nvCxnSpPr>
        <p:spPr>
          <a:xfrm flipH="1">
            <a:off x="8451268" y="4199172"/>
            <a:ext cx="6734" cy="938305"/>
          </a:xfrm>
          <a:prstGeom prst="bentConnector3">
            <a:avLst>
              <a:gd name="adj1" fmla="val -8821246"/>
            </a:avLst>
          </a:prstGeom>
          <a:ln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86" y="4738362"/>
            <a:ext cx="2425382" cy="798229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6" idx="2"/>
            <a:endCxn id="27" idx="0"/>
          </p:cNvCxnSpPr>
          <p:nvPr/>
        </p:nvCxnSpPr>
        <p:spPr>
          <a:xfrm flipH="1">
            <a:off x="5898991" y="5536591"/>
            <a:ext cx="1339586" cy="409038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485997" y="5945629"/>
            <a:ext cx="825987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A52B4EB-5D8A-4812-8DB9-C126A7CD3549}"/>
              </a:ext>
            </a:extLst>
          </p:cNvPr>
          <p:cNvSpPr txBox="1"/>
          <p:nvPr/>
        </p:nvSpPr>
        <p:spPr>
          <a:xfrm>
            <a:off x="4540006" y="6487472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주문목록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4608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주문내역 상세보기 페이지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1C53F10-F2E0-4B73-A7D5-E62B025F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3" y="2709811"/>
            <a:ext cx="9414669" cy="39719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FF701DF-DCF3-4B8F-B937-D1AEC2ED73F9}"/>
              </a:ext>
            </a:extLst>
          </p:cNvPr>
          <p:cNvSpPr txBox="1"/>
          <p:nvPr/>
        </p:nvSpPr>
        <p:spPr>
          <a:xfrm>
            <a:off x="325978" y="2053256"/>
            <a:ext cx="2068327" cy="250804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주문한 상품전체 내역 출력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0B6FBE3C-BE48-403E-BCC7-E2580588D96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317834" y="2304060"/>
            <a:ext cx="42308" cy="112494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255E0C2-6265-460A-AAD5-B51E2711FAF9}"/>
              </a:ext>
            </a:extLst>
          </p:cNvPr>
          <p:cNvSpPr txBox="1"/>
          <p:nvPr/>
        </p:nvSpPr>
        <p:spPr>
          <a:xfrm>
            <a:off x="2971828" y="2053256"/>
            <a:ext cx="2068327" cy="281581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수취인 정보 출력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4ED4F56A-D412-4CCA-AF38-FA27DA032F5B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3137480" y="2334837"/>
            <a:ext cx="868512" cy="2360934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8F3FE46-9804-4C28-9ADF-49915E35598B}"/>
              </a:ext>
            </a:extLst>
          </p:cNvPr>
          <p:cNvSpPr txBox="1"/>
          <p:nvPr/>
        </p:nvSpPr>
        <p:spPr>
          <a:xfrm>
            <a:off x="5386860" y="6244872"/>
            <a:ext cx="507197" cy="281581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!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45BC74C-77BC-4C8E-A8DC-9430A5283E61}"/>
              </a:ext>
            </a:extLst>
          </p:cNvPr>
          <p:cNvSpPr txBox="1"/>
          <p:nvPr/>
        </p:nvSpPr>
        <p:spPr>
          <a:xfrm>
            <a:off x="5386860" y="2026582"/>
            <a:ext cx="2068327" cy="281581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주문 목록 페이지로 이동</a:t>
            </a:r>
          </a:p>
        </p:txBody>
      </p:sp>
      <p:cxnSp>
        <p:nvCxnSpPr>
          <p:cNvPr id="42" name="꺾인 연결선 24">
            <a:extLst>
              <a:ext uri="{FF2B5EF4-FFF2-40B4-BE49-F238E27FC236}">
                <a16:creationId xmlns="" xmlns:a16="http://schemas.microsoft.com/office/drawing/2014/main" id="{D0255EE6-43DD-4B44-9074-AB9BEF65D170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 flipV="1">
            <a:off x="5894057" y="2167373"/>
            <a:ext cx="1561130" cy="4218290"/>
          </a:xfrm>
          <a:prstGeom prst="bentConnector3">
            <a:avLst>
              <a:gd name="adj1" fmla="val 11464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4C27AC8-744E-490D-8B9D-95A834DC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5" y="1319336"/>
            <a:ext cx="9311511" cy="5284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6D22AFE-9D3B-493D-8CF4-ED79ECA00F9A}"/>
              </a:ext>
            </a:extLst>
          </p:cNvPr>
          <p:cNvSpPr txBox="1"/>
          <p:nvPr/>
        </p:nvSpPr>
        <p:spPr>
          <a:xfrm>
            <a:off x="2175360" y="2411816"/>
            <a:ext cx="1341290" cy="122030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8DBA816-DD98-4F0F-8458-EF21C61231DE}"/>
              </a:ext>
            </a:extLst>
          </p:cNvPr>
          <p:cNvSpPr txBox="1"/>
          <p:nvPr/>
        </p:nvSpPr>
        <p:spPr>
          <a:xfrm>
            <a:off x="3995114" y="2833909"/>
            <a:ext cx="2898362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 품 이미지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상품 상세보기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</a:t>
            </a:r>
          </a:p>
        </p:txBody>
      </p:sp>
      <p:cxnSp>
        <p:nvCxnSpPr>
          <p:cNvPr id="18" name="꺾인 연결선 24">
            <a:extLst>
              <a:ext uri="{FF2B5EF4-FFF2-40B4-BE49-F238E27FC236}">
                <a16:creationId xmlns:a16="http://schemas.microsoft.com/office/drawing/2014/main" xmlns="" id="{99DC5062-0403-4E1A-8356-8E796A3C77B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3826143" y="1930925"/>
            <a:ext cx="928740" cy="19786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7410455-43B0-49BF-930D-DC72D1E7CA90}"/>
              </a:ext>
            </a:extLst>
          </p:cNvPr>
          <p:cNvSpPr txBox="1"/>
          <p:nvPr/>
        </p:nvSpPr>
        <p:spPr>
          <a:xfrm>
            <a:off x="232879" y="1571393"/>
            <a:ext cx="3593264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C7D0A15-064F-46DA-B4FA-F76AE45E2254}"/>
              </a:ext>
            </a:extLst>
          </p:cNvPr>
          <p:cNvSpPr txBox="1"/>
          <p:nvPr/>
        </p:nvSpPr>
        <p:spPr>
          <a:xfrm>
            <a:off x="4754883" y="1782440"/>
            <a:ext cx="2898362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상품명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카테고리 별로 검색 가능</a:t>
            </a: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76B77581-1A4C-41B9-8966-E317B41A00C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516650" y="3021966"/>
            <a:ext cx="478464" cy="19126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C13BB848-6C48-487A-BE73-B48E43C65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31" y="6350468"/>
            <a:ext cx="1337291" cy="3703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EE3DF24-941C-4868-84D2-49FFE8F961E1}"/>
              </a:ext>
            </a:extLst>
          </p:cNvPr>
          <p:cNvSpPr txBox="1"/>
          <p:nvPr/>
        </p:nvSpPr>
        <p:spPr>
          <a:xfrm>
            <a:off x="4309119" y="6384535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상품목록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3095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 등록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3949CCC-E73B-4045-88BA-F61F0B8B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4" y="1833053"/>
            <a:ext cx="9113393" cy="31176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4CDA0DF-814D-4390-B651-97ED54135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4" y="4993615"/>
            <a:ext cx="9113393" cy="1782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39A63F2-44FE-45E6-BAB3-73ED3152C869}"/>
              </a:ext>
            </a:extLst>
          </p:cNvPr>
          <p:cNvSpPr txBox="1"/>
          <p:nvPr/>
        </p:nvSpPr>
        <p:spPr>
          <a:xfrm>
            <a:off x="4030898" y="6558914"/>
            <a:ext cx="495293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8FE4E1A-D2C2-4202-91D6-858D009BB280}"/>
              </a:ext>
            </a:extLst>
          </p:cNvPr>
          <p:cNvSpPr txBox="1"/>
          <p:nvPr/>
        </p:nvSpPr>
        <p:spPr>
          <a:xfrm>
            <a:off x="4548484" y="6558914"/>
            <a:ext cx="652162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A0BDA9A-737F-42EC-9164-00879A72F9E1}"/>
              </a:ext>
            </a:extLst>
          </p:cNvPr>
          <p:cNvSpPr txBox="1"/>
          <p:nvPr/>
        </p:nvSpPr>
        <p:spPr>
          <a:xfrm>
            <a:off x="5222939" y="6558914"/>
            <a:ext cx="652162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E0095B8-769E-4EE4-A5D7-3AB6707AE6FB}"/>
              </a:ext>
            </a:extLst>
          </p:cNvPr>
          <p:cNvSpPr txBox="1"/>
          <p:nvPr/>
        </p:nvSpPr>
        <p:spPr>
          <a:xfrm>
            <a:off x="1238302" y="1086624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모든 항목 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등록 처리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E52C277-32AA-47F1-855C-2CEB370CE2BD}"/>
              </a:ext>
            </a:extLst>
          </p:cNvPr>
          <p:cNvSpPr txBox="1"/>
          <p:nvPr/>
        </p:nvSpPr>
        <p:spPr>
          <a:xfrm>
            <a:off x="4136665" y="1088485"/>
            <a:ext cx="2898362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등록 취소하고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관리 페이지로 이동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0558DFD-9D3F-4A92-B9E9-95A1BDC9DFAF}"/>
              </a:ext>
            </a:extLst>
          </p:cNvPr>
          <p:cNvSpPr txBox="1"/>
          <p:nvPr/>
        </p:nvSpPr>
        <p:spPr>
          <a:xfrm>
            <a:off x="7035027" y="1045546"/>
            <a:ext cx="2474670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다시쓰기</a:t>
            </a:r>
            <a:r>
              <a:rPr lang="ko-KR" altLang="en-US" dirty="0">
                <a:solidFill>
                  <a:sysClr val="windowText" lastClr="000000"/>
                </a:solidFill>
              </a:rPr>
              <a:t>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작성한 내용 리셋</a:t>
            </a:r>
          </a:p>
        </p:txBody>
      </p: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2C576AB8-5E46-49AB-BB89-8CB45FF3C1CB}"/>
              </a:ext>
            </a:extLst>
          </p:cNvPr>
          <p:cNvCxnSpPr>
            <a:cxnSpLocks/>
            <a:stCxn id="19" idx="1"/>
            <a:endCxn id="23" idx="2"/>
          </p:cNvCxnSpPr>
          <p:nvPr/>
        </p:nvCxnSpPr>
        <p:spPr>
          <a:xfrm rot="10800000">
            <a:off x="2687484" y="2076091"/>
            <a:ext cx="1343415" cy="4631308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4">
            <a:extLst>
              <a:ext uri="{FF2B5EF4-FFF2-40B4-BE49-F238E27FC236}">
                <a16:creationId xmlns:a16="http://schemas.microsoft.com/office/drawing/2014/main" xmlns="" id="{6283A7B4-3B9F-4925-9F80-2B858B907AB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rot="5400000" flipH="1" flipV="1">
            <a:off x="2874308" y="3847377"/>
            <a:ext cx="4711794" cy="71128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24">
            <a:extLst>
              <a:ext uri="{FF2B5EF4-FFF2-40B4-BE49-F238E27FC236}">
                <a16:creationId xmlns:a16="http://schemas.microsoft.com/office/drawing/2014/main" xmlns="" id="{5788DCDB-F003-4521-B916-7F3B4AC3AE61}"/>
              </a:ext>
            </a:extLst>
          </p:cNvPr>
          <p:cNvCxnSpPr>
            <a:cxnSpLocks/>
            <a:stCxn id="21" idx="3"/>
            <a:endCxn id="26" idx="2"/>
          </p:cNvCxnSpPr>
          <p:nvPr/>
        </p:nvCxnSpPr>
        <p:spPr>
          <a:xfrm flipV="1">
            <a:off x="5875101" y="1573348"/>
            <a:ext cx="2397261" cy="51340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47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 상세보기 페이지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(1/2)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3B2540E-2C82-48CA-90D3-89615D755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3" y="1325764"/>
            <a:ext cx="7500510" cy="4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148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김재윤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1" y="1916891"/>
            <a:ext cx="982472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325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상품 상세보기 페이지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(2/2)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684730-B356-4AD3-9D42-E11875AD7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93" y="1344197"/>
            <a:ext cx="7306039" cy="510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7C6FBD9-5E56-4F13-8279-0D596A6E6C13}"/>
              </a:ext>
            </a:extLst>
          </p:cNvPr>
          <p:cNvSpPr txBox="1"/>
          <p:nvPr/>
        </p:nvSpPr>
        <p:spPr>
          <a:xfrm>
            <a:off x="3581533" y="6181218"/>
            <a:ext cx="56083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CE20CE-02C1-4456-8691-FD88BF8585BD}"/>
              </a:ext>
            </a:extLst>
          </p:cNvPr>
          <p:cNvSpPr txBox="1"/>
          <p:nvPr/>
        </p:nvSpPr>
        <p:spPr>
          <a:xfrm>
            <a:off x="4142367" y="6181218"/>
            <a:ext cx="56083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B8C95F-55E0-4563-8B80-9F3042C5B70A}"/>
              </a:ext>
            </a:extLst>
          </p:cNvPr>
          <p:cNvSpPr txBox="1"/>
          <p:nvPr/>
        </p:nvSpPr>
        <p:spPr>
          <a:xfrm>
            <a:off x="4703200" y="6181218"/>
            <a:ext cx="56083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E53BF2C-3F72-4766-8832-BD748F662543}"/>
              </a:ext>
            </a:extLst>
          </p:cNvPr>
          <p:cNvSpPr txBox="1"/>
          <p:nvPr/>
        </p:nvSpPr>
        <p:spPr>
          <a:xfrm>
            <a:off x="5264034" y="6181218"/>
            <a:ext cx="778611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1D6EC18-B719-4179-B735-4A6C42DD560A}"/>
              </a:ext>
            </a:extLst>
          </p:cNvPr>
          <p:cNvSpPr txBox="1"/>
          <p:nvPr/>
        </p:nvSpPr>
        <p:spPr>
          <a:xfrm>
            <a:off x="6881676" y="335041"/>
            <a:ext cx="2898362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이전상품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이전상품의 상세정보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다음상품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다음상품의 상세정보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79A9EB6-ABF0-479A-A280-994B9DE9B836}"/>
              </a:ext>
            </a:extLst>
          </p:cNvPr>
          <p:cNvSpPr txBox="1"/>
          <p:nvPr/>
        </p:nvSpPr>
        <p:spPr>
          <a:xfrm>
            <a:off x="6881675" y="1548043"/>
            <a:ext cx="289836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상품관리 페이지로 이동함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5644FA7-11D0-4EB7-88F2-DF654731D809}"/>
              </a:ext>
            </a:extLst>
          </p:cNvPr>
          <p:cNvSpPr txBox="1"/>
          <p:nvPr/>
        </p:nvSpPr>
        <p:spPr>
          <a:xfrm>
            <a:off x="6881675" y="2113609"/>
            <a:ext cx="289836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상품정보 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정보 수정 페이지로 이동함</a:t>
            </a:r>
          </a:p>
        </p:txBody>
      </p:sp>
      <p:cxnSp>
        <p:nvCxnSpPr>
          <p:cNvPr id="17" name="꺾인 연결선 24">
            <a:extLst>
              <a:ext uri="{FF2B5EF4-FFF2-40B4-BE49-F238E27FC236}">
                <a16:creationId xmlns:a16="http://schemas.microsoft.com/office/drawing/2014/main" xmlns="" id="{D4CC2AC4-E4FA-478D-9D98-6070F24E2CF6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2753800" y="2053342"/>
            <a:ext cx="5236027" cy="301972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D0C70650-73CD-4135-BC83-D91B9177C12C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3034217" y="2333759"/>
            <a:ext cx="5236027" cy="245889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4">
            <a:extLst>
              <a:ext uri="{FF2B5EF4-FFF2-40B4-BE49-F238E27FC236}">
                <a16:creationId xmlns:a16="http://schemas.microsoft.com/office/drawing/2014/main" xmlns="" id="{0DD9938D-A701-4613-A9CE-0FFFC2A21BB9}"/>
              </a:ext>
            </a:extLst>
          </p:cNvPr>
          <p:cNvCxnSpPr>
            <a:cxnSpLocks/>
            <a:stCxn id="12" idx="0"/>
            <a:endCxn id="15" idx="1"/>
          </p:cNvCxnSpPr>
          <p:nvPr/>
        </p:nvCxnSpPr>
        <p:spPr>
          <a:xfrm rot="5400000" flipH="1" flipV="1">
            <a:off x="3748009" y="3047552"/>
            <a:ext cx="4369274" cy="1898058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4D50F3B0-3A34-4E5F-A89A-4FC4B96585F1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 flipV="1">
            <a:off x="6042645" y="2641411"/>
            <a:ext cx="2288211" cy="368829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2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상품정보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A4F9643-F07A-4AB8-A5F5-E7E915ED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58" y="1957934"/>
            <a:ext cx="7502614" cy="48919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979F5C1-4B67-4600-B060-3889DDF8644A}"/>
              </a:ext>
            </a:extLst>
          </p:cNvPr>
          <p:cNvSpPr txBox="1"/>
          <p:nvPr/>
        </p:nvSpPr>
        <p:spPr>
          <a:xfrm>
            <a:off x="2179359" y="1974080"/>
            <a:ext cx="1783055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1343B7A-F597-45CA-B0C0-C668B044B486}"/>
              </a:ext>
            </a:extLst>
          </p:cNvPr>
          <p:cNvSpPr txBox="1"/>
          <p:nvPr/>
        </p:nvSpPr>
        <p:spPr>
          <a:xfrm>
            <a:off x="2526064" y="2913161"/>
            <a:ext cx="1783055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80829DD-CC60-4F4C-B4AB-A8ABA2177ED7}"/>
              </a:ext>
            </a:extLst>
          </p:cNvPr>
          <p:cNvSpPr txBox="1"/>
          <p:nvPr/>
        </p:nvSpPr>
        <p:spPr>
          <a:xfrm>
            <a:off x="4646854" y="6533596"/>
            <a:ext cx="430410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F46C103-BE13-407F-8AF0-2CA0C162FB2D}"/>
              </a:ext>
            </a:extLst>
          </p:cNvPr>
          <p:cNvSpPr txBox="1"/>
          <p:nvPr/>
        </p:nvSpPr>
        <p:spPr>
          <a:xfrm>
            <a:off x="5077264" y="6533596"/>
            <a:ext cx="430410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AFE57AF-F38A-46BE-AACA-45D8B4830E8A}"/>
              </a:ext>
            </a:extLst>
          </p:cNvPr>
          <p:cNvSpPr txBox="1"/>
          <p:nvPr/>
        </p:nvSpPr>
        <p:spPr>
          <a:xfrm>
            <a:off x="5026397" y="2276872"/>
            <a:ext cx="289836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상품의 판매 가격과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재고수량을 변경할 수 있음</a:t>
            </a: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xmlns="" id="{85E3F379-5F24-473C-878E-6C0F8688EEE5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3962414" y="2125476"/>
            <a:ext cx="1063983" cy="415297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4">
            <a:extLst>
              <a:ext uri="{FF2B5EF4-FFF2-40B4-BE49-F238E27FC236}">
                <a16:creationId xmlns:a16="http://schemas.microsoft.com/office/drawing/2014/main" xmlns="" id="{C7C41B7B-05D7-4B77-B9E4-26EF7253EE4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4309119" y="2540773"/>
            <a:ext cx="717278" cy="523784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DBAA891-2FA6-47E4-94A3-547B651197CA}"/>
              </a:ext>
            </a:extLst>
          </p:cNvPr>
          <p:cNvSpPr txBox="1"/>
          <p:nvPr/>
        </p:nvSpPr>
        <p:spPr>
          <a:xfrm>
            <a:off x="3417592" y="4692252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판매가격과 재고수량 입력 칸이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비어있는지</a:t>
            </a:r>
            <a:r>
              <a:rPr lang="ko-KR" altLang="en-US" dirty="0">
                <a:solidFill>
                  <a:sysClr val="windowText" lastClr="000000"/>
                </a:solidFill>
              </a:rPr>
              <a:t> 검사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검사 통과 시 상품정보 수정 처리</a:t>
            </a:r>
          </a:p>
        </p:txBody>
      </p:sp>
      <p:cxnSp>
        <p:nvCxnSpPr>
          <p:cNvPr id="33" name="꺾인 연결선 24">
            <a:extLst>
              <a:ext uri="{FF2B5EF4-FFF2-40B4-BE49-F238E27FC236}">
                <a16:creationId xmlns:a16="http://schemas.microsoft.com/office/drawing/2014/main" xmlns="" id="{37C731E2-6773-4C33-9F4E-84C2D2EA651D}"/>
              </a:ext>
            </a:extLst>
          </p:cNvPr>
          <p:cNvCxnSpPr>
            <a:cxnSpLocks/>
            <a:stCxn id="25" idx="1"/>
            <a:endCxn id="32" idx="2"/>
          </p:cNvCxnSpPr>
          <p:nvPr/>
        </p:nvCxnSpPr>
        <p:spPr>
          <a:xfrm rot="10800000" flipH="1">
            <a:off x="4646853" y="5681720"/>
            <a:ext cx="219919" cy="1003273"/>
          </a:xfrm>
          <a:prstGeom prst="bentConnector4">
            <a:avLst>
              <a:gd name="adj1" fmla="val -103947"/>
              <a:gd name="adj2" fmla="val 5754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986B58D-21EC-4073-9995-A39FBE372B5B}"/>
              </a:ext>
            </a:extLst>
          </p:cNvPr>
          <p:cNvSpPr txBox="1"/>
          <p:nvPr/>
        </p:nvSpPr>
        <p:spPr>
          <a:xfrm>
            <a:off x="6461928" y="4692251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취소하고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해당상품 상세정보 페이지로 이동함</a:t>
            </a:r>
          </a:p>
        </p:txBody>
      </p:sp>
      <p:cxnSp>
        <p:nvCxnSpPr>
          <p:cNvPr id="39" name="꺾인 연결선 24">
            <a:extLst>
              <a:ext uri="{FF2B5EF4-FFF2-40B4-BE49-F238E27FC236}">
                <a16:creationId xmlns:a16="http://schemas.microsoft.com/office/drawing/2014/main" xmlns="" id="{32DD2C89-E272-4D7B-ACA8-5F61E2CBD552}"/>
              </a:ext>
            </a:extLst>
          </p:cNvPr>
          <p:cNvCxnSpPr>
            <a:cxnSpLocks/>
            <a:stCxn id="26" idx="3"/>
            <a:endCxn id="38" idx="2"/>
          </p:cNvCxnSpPr>
          <p:nvPr/>
        </p:nvCxnSpPr>
        <p:spPr>
          <a:xfrm flipV="1">
            <a:off x="5507674" y="5681718"/>
            <a:ext cx="2403435" cy="100327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4642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회원관리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B40E1D7-0CC7-4DAC-8D5A-1E6353917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7" y="2244725"/>
            <a:ext cx="9439717" cy="43477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E507255-B722-4907-880D-DF8B0D3C35FB}"/>
              </a:ext>
            </a:extLst>
          </p:cNvPr>
          <p:cNvSpPr txBox="1"/>
          <p:nvPr/>
        </p:nvSpPr>
        <p:spPr>
          <a:xfrm>
            <a:off x="4540006" y="6227025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회원목록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73DE7D4-FB28-4D70-B6A3-9AD4F80DAEB1}"/>
              </a:ext>
            </a:extLst>
          </p:cNvPr>
          <p:cNvSpPr txBox="1"/>
          <p:nvPr/>
        </p:nvSpPr>
        <p:spPr>
          <a:xfrm>
            <a:off x="198186" y="2606051"/>
            <a:ext cx="6042576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6F6083E-A5CE-463D-9A6A-E107FDAD5089}"/>
              </a:ext>
            </a:extLst>
          </p:cNvPr>
          <p:cNvSpPr txBox="1"/>
          <p:nvPr/>
        </p:nvSpPr>
        <p:spPr>
          <a:xfrm>
            <a:off x="3813826" y="1551418"/>
            <a:ext cx="2898362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기간으로 회원목록 검색 가능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전체기간 회원목록 조회 가능</a:t>
            </a: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A32E4B02-7F36-4788-9AD9-FBB7C94D725B}"/>
              </a:ext>
            </a:extLst>
          </p:cNvPr>
          <p:cNvCxnSpPr>
            <a:cxnSpLocks/>
            <a:stCxn id="24" idx="0"/>
            <a:endCxn id="27" idx="1"/>
          </p:cNvCxnSpPr>
          <p:nvPr/>
        </p:nvCxnSpPr>
        <p:spPr>
          <a:xfrm rot="5400000" flipH="1" flipV="1">
            <a:off x="3178993" y="1971218"/>
            <a:ext cx="675315" cy="59435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F017233-16D0-4942-8A37-8063B68B405C}"/>
              </a:ext>
            </a:extLst>
          </p:cNvPr>
          <p:cNvSpPr txBox="1"/>
          <p:nvPr/>
        </p:nvSpPr>
        <p:spPr>
          <a:xfrm>
            <a:off x="268097" y="3319274"/>
            <a:ext cx="9192071" cy="3066959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B7A5F66-F3FC-4AE8-9935-2C2181CB6CE6}"/>
              </a:ext>
            </a:extLst>
          </p:cNvPr>
          <p:cNvSpPr txBox="1"/>
          <p:nvPr/>
        </p:nvSpPr>
        <p:spPr>
          <a:xfrm>
            <a:off x="7436137" y="1986400"/>
            <a:ext cx="2056364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회원목록 출력</a:t>
            </a:r>
          </a:p>
        </p:txBody>
      </p:sp>
      <p:cxnSp>
        <p:nvCxnSpPr>
          <p:cNvPr id="36" name="꺾인 연결선 24">
            <a:extLst>
              <a:ext uri="{FF2B5EF4-FFF2-40B4-BE49-F238E27FC236}">
                <a16:creationId xmlns:a16="http://schemas.microsoft.com/office/drawing/2014/main" xmlns="" id="{77DA3BF9-E3C5-4A38-85C6-28D6C3AC2ABA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 flipH="1" flipV="1">
            <a:off x="8464319" y="2283370"/>
            <a:ext cx="995849" cy="2569384"/>
          </a:xfrm>
          <a:prstGeom prst="bentConnector4">
            <a:avLst>
              <a:gd name="adj1" fmla="val -22955"/>
              <a:gd name="adj2" fmla="val 7984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회원통계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0A5B69D-BF36-4B0F-959A-48857282C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7" y="1453924"/>
            <a:ext cx="9608687" cy="5377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4E7A22D-63C4-490B-BA12-5E7FBAE8E12A}"/>
              </a:ext>
            </a:extLst>
          </p:cNvPr>
          <p:cNvSpPr txBox="1"/>
          <p:nvPr/>
        </p:nvSpPr>
        <p:spPr>
          <a:xfrm>
            <a:off x="99062" y="1674703"/>
            <a:ext cx="3912881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BE8D24E-2A81-4E14-9127-7DEAC7E61ED9}"/>
              </a:ext>
            </a:extLst>
          </p:cNvPr>
          <p:cNvSpPr txBox="1"/>
          <p:nvPr/>
        </p:nvSpPr>
        <p:spPr>
          <a:xfrm>
            <a:off x="4061538" y="1674702"/>
            <a:ext cx="74287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AF426D2-35A2-4EC4-ADDE-8143BA5A95FE}"/>
              </a:ext>
            </a:extLst>
          </p:cNvPr>
          <p:cNvSpPr txBox="1"/>
          <p:nvPr/>
        </p:nvSpPr>
        <p:spPr>
          <a:xfrm>
            <a:off x="5250176" y="943006"/>
            <a:ext cx="2898362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기간을 선택하여 기간 내 통계자료를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조회할 수 있음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전체버튼 클릭 시 전체 기간의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 통계자료를 조회할 수 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02D798E-7DA1-47C5-AE88-6AABA1387DBB}"/>
              </a:ext>
            </a:extLst>
          </p:cNvPr>
          <p:cNvSpPr txBox="1"/>
          <p:nvPr/>
        </p:nvSpPr>
        <p:spPr>
          <a:xfrm>
            <a:off x="5250176" y="2514464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엑셀 저장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현재 화면에 출력되어 있는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회원통계 자료를 엑셀로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저장할 수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467E1D88-33A0-4310-A390-DDFBFBFF74A3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3592066" y="16594"/>
            <a:ext cx="121547" cy="3194673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>
            <a:extLst>
              <a:ext uri="{FF2B5EF4-FFF2-40B4-BE49-F238E27FC236}">
                <a16:creationId xmlns:a16="http://schemas.microsoft.com/office/drawing/2014/main" xmlns="" id="{35732E4E-93F5-4917-BB2D-98A7D3EA6BE8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5410186" y="1225293"/>
            <a:ext cx="311960" cy="2266382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매출통계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46B3600-2A83-4303-BC6D-5AA5B6A8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" y="1375017"/>
            <a:ext cx="9707811" cy="5471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C8DD222-8857-4E22-9F8D-DE6774B60A35}"/>
              </a:ext>
            </a:extLst>
          </p:cNvPr>
          <p:cNvSpPr txBox="1"/>
          <p:nvPr/>
        </p:nvSpPr>
        <p:spPr>
          <a:xfrm>
            <a:off x="99062" y="1510113"/>
            <a:ext cx="2922295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2F2FEFA-6B1E-44AE-AB48-B51AD72C4A70}"/>
              </a:ext>
            </a:extLst>
          </p:cNvPr>
          <p:cNvSpPr txBox="1"/>
          <p:nvPr/>
        </p:nvSpPr>
        <p:spPr>
          <a:xfrm>
            <a:off x="3021423" y="1510113"/>
            <a:ext cx="74287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0751277-69DC-4C47-AF82-A1C8D19825D7}"/>
              </a:ext>
            </a:extLst>
          </p:cNvPr>
          <p:cNvSpPr txBox="1"/>
          <p:nvPr/>
        </p:nvSpPr>
        <p:spPr>
          <a:xfrm>
            <a:off x="5250176" y="943005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매출통계를 조회하고 싶은 연도를 선택하면 해당년도의 매출통계를 화면에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출력함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꺾인 연결선 24">
            <a:extLst>
              <a:ext uri="{FF2B5EF4-FFF2-40B4-BE49-F238E27FC236}">
                <a16:creationId xmlns:a16="http://schemas.microsoft.com/office/drawing/2014/main" xmlns="" id="{C17A1575-D597-47A3-83ED-3EFCFDE576B9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5400000" flipH="1" flipV="1">
            <a:off x="3369006" y="-371057"/>
            <a:ext cx="72374" cy="368996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4">
            <a:extLst>
              <a:ext uri="{FF2B5EF4-FFF2-40B4-BE49-F238E27FC236}">
                <a16:creationId xmlns:a16="http://schemas.microsoft.com/office/drawing/2014/main" xmlns="" id="{C6D20AE9-849C-4C49-9223-6CB607BC7EDC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287419" y="2143356"/>
            <a:ext cx="2068199" cy="185731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489B6FE-4F8B-4916-BCA2-2A5CD3772574}"/>
              </a:ext>
            </a:extLst>
          </p:cNvPr>
          <p:cNvSpPr txBox="1"/>
          <p:nvPr/>
        </p:nvSpPr>
        <p:spPr>
          <a:xfrm>
            <a:off x="5250176" y="3611380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엑셀저장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현재 화면에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출력되어있는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매출통계 자료를 엑셀로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저장할 수 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6907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591611D-63DD-40BC-8DD8-13E8CE1D4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0" y="1512030"/>
            <a:ext cx="9667962" cy="5213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2775F1-99EB-4047-8948-2A861AD2736D}"/>
              </a:ext>
            </a:extLst>
          </p:cNvPr>
          <p:cNvSpPr txBox="1"/>
          <p:nvPr/>
        </p:nvSpPr>
        <p:spPr>
          <a:xfrm>
            <a:off x="4556766" y="6104174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문의목록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72626B1-DBF6-4A47-B72B-227E85101898}"/>
              </a:ext>
            </a:extLst>
          </p:cNvPr>
          <p:cNvSpPr txBox="1"/>
          <p:nvPr/>
        </p:nvSpPr>
        <p:spPr>
          <a:xfrm>
            <a:off x="138910" y="2331735"/>
            <a:ext cx="5016481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40B249-8851-4FCA-BD5F-B2DA9F927DEA}"/>
              </a:ext>
            </a:extLst>
          </p:cNvPr>
          <p:cNvSpPr txBox="1"/>
          <p:nvPr/>
        </p:nvSpPr>
        <p:spPr>
          <a:xfrm>
            <a:off x="220712" y="1124744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문의 제목으로 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꺾인 연결선 24">
            <a:extLst>
              <a:ext uri="{FF2B5EF4-FFF2-40B4-BE49-F238E27FC236}">
                <a16:creationId xmlns:a16="http://schemas.microsoft.com/office/drawing/2014/main" xmlns="" id="{4F3E2956-3641-4758-A36C-36AA75B601A0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 flipH="1" flipV="1">
            <a:off x="3192471" y="1388645"/>
            <a:ext cx="1962920" cy="1206991"/>
          </a:xfrm>
          <a:prstGeom prst="bentConnector3">
            <a:avLst>
              <a:gd name="adj1" fmla="val -1164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026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536798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답변</a:t>
            </a:r>
            <a:r>
              <a:rPr lang="en-US" altLang="ko-KR" sz="14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X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483EE19-19A1-4477-B79A-BA9E317B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0" y="1325764"/>
            <a:ext cx="9512200" cy="5059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D19A4A1-B4C5-4692-8F52-4088D8CBC09D}"/>
              </a:ext>
            </a:extLst>
          </p:cNvPr>
          <p:cNvSpPr txBox="1"/>
          <p:nvPr/>
        </p:nvSpPr>
        <p:spPr>
          <a:xfrm>
            <a:off x="4210060" y="5532237"/>
            <a:ext cx="1485880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4F506BC-7E0F-4618-A1A7-3D0511F85261}"/>
              </a:ext>
            </a:extLst>
          </p:cNvPr>
          <p:cNvSpPr txBox="1"/>
          <p:nvPr/>
        </p:nvSpPr>
        <p:spPr>
          <a:xfrm>
            <a:off x="5448293" y="1166591"/>
            <a:ext cx="2971759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1:1</a:t>
            </a:r>
            <a:r>
              <a:rPr lang="ko-KR" altLang="en-US" dirty="0">
                <a:solidFill>
                  <a:sysClr val="windowText" lastClr="000000"/>
                </a:solidFill>
              </a:rPr>
              <a:t>문의 관리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꺾인 연결선 24">
            <a:extLst>
              <a:ext uri="{FF2B5EF4-FFF2-40B4-BE49-F238E27FC236}">
                <a16:creationId xmlns:a16="http://schemas.microsoft.com/office/drawing/2014/main" xmlns="" id="{C37ABB84-D306-46E3-BAC8-7391F4CE3D2B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 flipV="1">
            <a:off x="5695940" y="1661325"/>
            <a:ext cx="2724112" cy="4250230"/>
          </a:xfrm>
          <a:prstGeom prst="bentConnector3">
            <a:avLst>
              <a:gd name="adj1" fmla="val 108392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463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536798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답변 등록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296B9AF-1B29-4C5E-A060-E0988CA7B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8" y="1563650"/>
            <a:ext cx="9651044" cy="5167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B775F9F-02F6-4E46-B649-439BE156A6C7}"/>
              </a:ext>
            </a:extLst>
          </p:cNvPr>
          <p:cNvSpPr txBox="1"/>
          <p:nvPr/>
        </p:nvSpPr>
        <p:spPr>
          <a:xfrm>
            <a:off x="4289475" y="6228351"/>
            <a:ext cx="1485880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EF38F2B-58F3-42C5-9F68-19653A53E978}"/>
              </a:ext>
            </a:extLst>
          </p:cNvPr>
          <p:cNvSpPr txBox="1"/>
          <p:nvPr/>
        </p:nvSpPr>
        <p:spPr>
          <a:xfrm>
            <a:off x="5775354" y="4147553"/>
            <a:ext cx="2971759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답변내용 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EF008B4-BE6F-463E-8896-90566BBF87A4}"/>
              </a:ext>
            </a:extLst>
          </p:cNvPr>
          <p:cNvSpPr txBox="1"/>
          <p:nvPr/>
        </p:nvSpPr>
        <p:spPr>
          <a:xfrm>
            <a:off x="5785987" y="5187952"/>
            <a:ext cx="297175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취소 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문의 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꺾인 연결선 24">
            <a:extLst>
              <a:ext uri="{FF2B5EF4-FFF2-40B4-BE49-F238E27FC236}">
                <a16:creationId xmlns:a16="http://schemas.microsoft.com/office/drawing/2014/main" xmlns="" id="{37ACB94F-4BF1-4866-9763-F62FF6EB29E9}"/>
              </a:ext>
            </a:extLst>
          </p:cNvPr>
          <p:cNvCxnSpPr>
            <a:cxnSpLocks/>
            <a:stCxn id="12" idx="0"/>
            <a:endCxn id="16" idx="1"/>
          </p:cNvCxnSpPr>
          <p:nvPr/>
        </p:nvCxnSpPr>
        <p:spPr>
          <a:xfrm rot="5400000" flipH="1" flipV="1">
            <a:off x="4610852" y="5063850"/>
            <a:ext cx="1586064" cy="742939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24">
            <a:extLst>
              <a:ext uri="{FF2B5EF4-FFF2-40B4-BE49-F238E27FC236}">
                <a16:creationId xmlns:a16="http://schemas.microsoft.com/office/drawing/2014/main" xmlns="" id="{F6EE96A2-25A5-4480-8947-CD6BCB4C5C92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>
          <a:xfrm flipV="1">
            <a:off x="5775355" y="5946587"/>
            <a:ext cx="1496512" cy="54566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592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5683880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답변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O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F2B6A86-A8B8-43A6-BEAF-87ADFA89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4" y="1448314"/>
            <a:ext cx="9410569" cy="5168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2C06557-65F8-4628-89E8-70A41FF10974}"/>
              </a:ext>
            </a:extLst>
          </p:cNvPr>
          <p:cNvSpPr txBox="1"/>
          <p:nvPr/>
        </p:nvSpPr>
        <p:spPr>
          <a:xfrm>
            <a:off x="343222" y="4910307"/>
            <a:ext cx="9410569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A405E8-E875-4D18-B1C7-FC5043ED861D}"/>
              </a:ext>
            </a:extLst>
          </p:cNvPr>
          <p:cNvSpPr txBox="1"/>
          <p:nvPr/>
        </p:nvSpPr>
        <p:spPr>
          <a:xfrm>
            <a:off x="4620534" y="5677922"/>
            <a:ext cx="930815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D9940DD-8AFE-468C-BA35-49800364D4FC}"/>
              </a:ext>
            </a:extLst>
          </p:cNvPr>
          <p:cNvSpPr txBox="1"/>
          <p:nvPr/>
        </p:nvSpPr>
        <p:spPr>
          <a:xfrm>
            <a:off x="5646410" y="3701454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관리자가 작성한 답변이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화면에 출력됨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꺾인 연결선 24">
            <a:extLst>
              <a:ext uri="{FF2B5EF4-FFF2-40B4-BE49-F238E27FC236}">
                <a16:creationId xmlns:a16="http://schemas.microsoft.com/office/drawing/2014/main" xmlns="" id="{E66AEF44-6726-465B-B9D9-180A213777F9}"/>
              </a:ext>
            </a:extLst>
          </p:cNvPr>
          <p:cNvCxnSpPr>
            <a:cxnSpLocks/>
            <a:stCxn id="12" idx="1"/>
            <a:endCxn id="17" idx="1"/>
          </p:cNvCxnSpPr>
          <p:nvPr/>
        </p:nvCxnSpPr>
        <p:spPr>
          <a:xfrm rot="10800000" flipH="1">
            <a:off x="343222" y="3965355"/>
            <a:ext cx="5303188" cy="1324270"/>
          </a:xfrm>
          <a:prstGeom prst="bentConnector3">
            <a:avLst>
              <a:gd name="adj1" fmla="val -43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AA539C4-E33C-4233-89F4-2BE45B06831F}"/>
              </a:ext>
            </a:extLst>
          </p:cNvPr>
          <p:cNvSpPr txBox="1"/>
          <p:nvPr/>
        </p:nvSpPr>
        <p:spPr>
          <a:xfrm>
            <a:off x="5943586" y="5792108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ㅣ</a:t>
            </a:r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</a:rPr>
              <a:t>문의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312BBF2D-A9E7-45D1-A732-5EFEA642D90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5551349" y="6056009"/>
            <a:ext cx="392237" cy="123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450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01EE153-A87E-4BE2-B99B-753B4CD9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" y="1325764"/>
            <a:ext cx="9608752" cy="5059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C2CCBE-26DC-42EC-8713-90665C3BF7DA}"/>
              </a:ext>
            </a:extLst>
          </p:cNvPr>
          <p:cNvSpPr txBox="1"/>
          <p:nvPr/>
        </p:nvSpPr>
        <p:spPr>
          <a:xfrm>
            <a:off x="99061" y="2222008"/>
            <a:ext cx="4853939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0F96910-8C22-45BB-AEA8-FB832A3E7609}"/>
              </a:ext>
            </a:extLst>
          </p:cNvPr>
          <p:cNvSpPr txBox="1"/>
          <p:nvPr/>
        </p:nvSpPr>
        <p:spPr>
          <a:xfrm>
            <a:off x="4160531" y="5733256"/>
            <a:ext cx="298851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    FAQ</a:t>
            </a:r>
            <a:r>
              <a:rPr lang="ko-KR" altLang="en-US" dirty="0">
                <a:solidFill>
                  <a:sysClr val="windowText" lastClr="000000"/>
                </a:solidFill>
              </a:rPr>
              <a:t>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EC05B32-6D09-43DB-9A2F-BEF402358CD8}"/>
              </a:ext>
            </a:extLst>
          </p:cNvPr>
          <p:cNvSpPr txBox="1"/>
          <p:nvPr/>
        </p:nvSpPr>
        <p:spPr>
          <a:xfrm>
            <a:off x="8915345" y="5520752"/>
            <a:ext cx="990655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518AD74-D6B3-49AF-943A-DC9E74F6EFA4}"/>
              </a:ext>
            </a:extLst>
          </p:cNvPr>
          <p:cNvSpPr txBox="1"/>
          <p:nvPr/>
        </p:nvSpPr>
        <p:spPr>
          <a:xfrm>
            <a:off x="2045590" y="1329890"/>
            <a:ext cx="297175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기간선택 </a:t>
            </a:r>
            <a:r>
              <a:rPr lang="en-US" altLang="ko-KR" dirty="0">
                <a:solidFill>
                  <a:sysClr val="windowText" lastClr="000000"/>
                </a:solidFill>
              </a:rPr>
              <a:t>/ FAQ</a:t>
            </a:r>
            <a:r>
              <a:rPr lang="ko-KR" altLang="en-US" dirty="0">
                <a:solidFill>
                  <a:sysClr val="windowText" lastClr="000000"/>
                </a:solidFill>
              </a:rPr>
              <a:t> 제목 키워드 입력으로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꺾인 연결선 24">
            <a:extLst>
              <a:ext uri="{FF2B5EF4-FFF2-40B4-BE49-F238E27FC236}">
                <a16:creationId xmlns:a16="http://schemas.microsoft.com/office/drawing/2014/main" xmlns="" id="{5E18AD09-1EAC-40F9-8306-999826D827D4}"/>
              </a:ext>
            </a:extLst>
          </p:cNvPr>
          <p:cNvCxnSpPr>
            <a:cxnSpLocks/>
            <a:stCxn id="13" idx="3"/>
            <a:endCxn id="20" idx="3"/>
          </p:cNvCxnSpPr>
          <p:nvPr/>
        </p:nvCxnSpPr>
        <p:spPr>
          <a:xfrm flipV="1">
            <a:off x="4953000" y="1709208"/>
            <a:ext cx="64349" cy="892118"/>
          </a:xfrm>
          <a:prstGeom prst="bentConnector3">
            <a:avLst>
              <a:gd name="adj1" fmla="val 45525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DB1CEA-6314-41C2-A195-C54077EA641B}"/>
              </a:ext>
            </a:extLst>
          </p:cNvPr>
          <p:cNvSpPr txBox="1"/>
          <p:nvPr/>
        </p:nvSpPr>
        <p:spPr>
          <a:xfrm>
            <a:off x="6736054" y="1329890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글 쓰기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꺾인 연결선 24">
            <a:extLst>
              <a:ext uri="{FF2B5EF4-FFF2-40B4-BE49-F238E27FC236}">
                <a16:creationId xmlns:a16="http://schemas.microsoft.com/office/drawing/2014/main" xmlns="" id="{0A71ACA4-938A-4855-9465-AF053F8FDFF9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16200000" flipV="1">
            <a:off x="6109884" y="2219962"/>
            <a:ext cx="3926961" cy="2674619"/>
          </a:xfrm>
          <a:prstGeom prst="bentConnector4">
            <a:avLst>
              <a:gd name="adj1" fmla="val 46640"/>
              <a:gd name="adj2" fmla="val 10854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706674F-CAB3-4EE9-BB31-D91E876860D9}"/>
              </a:ext>
            </a:extLst>
          </p:cNvPr>
          <p:cNvSpPr txBox="1"/>
          <p:nvPr/>
        </p:nvSpPr>
        <p:spPr>
          <a:xfrm>
            <a:off x="2922299" y="3391581"/>
            <a:ext cx="3472090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0B11C4F-D3C4-47ED-A00A-52F3CF1162AB}"/>
              </a:ext>
            </a:extLst>
          </p:cNvPr>
          <p:cNvSpPr txBox="1"/>
          <p:nvPr/>
        </p:nvSpPr>
        <p:spPr>
          <a:xfrm>
            <a:off x="305624" y="5626275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79E81E75-0089-4DFC-BF9F-3C838DC25FEE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 rot="10800000" flipV="1">
            <a:off x="1791505" y="3770899"/>
            <a:ext cx="1130795" cy="185537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0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5466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김희강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1" y="1830368"/>
            <a:ext cx="9759950" cy="33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6189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작성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DE65ADF-1844-410F-AA54-A15943435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5" y="1325764"/>
            <a:ext cx="9509628" cy="54059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BF5411F-3400-4B27-92A7-4DA8693F8EB3}"/>
              </a:ext>
            </a:extLst>
          </p:cNvPr>
          <p:cNvSpPr txBox="1"/>
          <p:nvPr/>
        </p:nvSpPr>
        <p:spPr>
          <a:xfrm>
            <a:off x="4331586" y="6281888"/>
            <a:ext cx="1463413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880339F-A7E9-493C-BE0A-976A6AC07FA1}"/>
              </a:ext>
            </a:extLst>
          </p:cNvPr>
          <p:cNvSpPr txBox="1"/>
          <p:nvPr/>
        </p:nvSpPr>
        <p:spPr>
          <a:xfrm>
            <a:off x="1981241" y="4406653"/>
            <a:ext cx="2971759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7EF939B-02E6-48DC-826D-8CBD1330F077}"/>
              </a:ext>
            </a:extLst>
          </p:cNvPr>
          <p:cNvSpPr txBox="1"/>
          <p:nvPr/>
        </p:nvSpPr>
        <p:spPr>
          <a:xfrm>
            <a:off x="5151117" y="4406653"/>
            <a:ext cx="297175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취소하며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꺾인 연결선 24">
            <a:extLst>
              <a:ext uri="{FF2B5EF4-FFF2-40B4-BE49-F238E27FC236}">
                <a16:creationId xmlns:a16="http://schemas.microsoft.com/office/drawing/2014/main" xmlns="" id="{D89AF18F-38A4-4297-A035-52EA2FE5287A}"/>
              </a:ext>
            </a:extLst>
          </p:cNvPr>
          <p:cNvCxnSpPr>
            <a:cxnSpLocks/>
            <a:stCxn id="19" idx="1"/>
            <a:endCxn id="24" idx="1"/>
          </p:cNvCxnSpPr>
          <p:nvPr/>
        </p:nvCxnSpPr>
        <p:spPr>
          <a:xfrm rot="10800000">
            <a:off x="1981242" y="5016803"/>
            <a:ext cx="2350345" cy="1528986"/>
          </a:xfrm>
          <a:prstGeom prst="bentConnector3">
            <a:avLst>
              <a:gd name="adj1" fmla="val 10972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E5563F61-F79C-497F-B19F-ADBF4893CF63}"/>
              </a:ext>
            </a:extLst>
          </p:cNvPr>
          <p:cNvCxnSpPr>
            <a:cxnSpLocks/>
            <a:stCxn id="19" idx="3"/>
            <a:endCxn id="25" idx="3"/>
          </p:cNvCxnSpPr>
          <p:nvPr/>
        </p:nvCxnSpPr>
        <p:spPr>
          <a:xfrm flipV="1">
            <a:off x="5794999" y="4785971"/>
            <a:ext cx="2327877" cy="1759818"/>
          </a:xfrm>
          <a:prstGeom prst="bentConnector3">
            <a:avLst>
              <a:gd name="adj1" fmla="val 10982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2161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BC6E59E-096A-4277-B8FC-1F0E77EA2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" y="1232207"/>
            <a:ext cx="9757343" cy="53958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294FD23-7827-4151-ADEA-0E5DE82E0A5D}"/>
              </a:ext>
            </a:extLst>
          </p:cNvPr>
          <p:cNvSpPr txBox="1"/>
          <p:nvPr/>
        </p:nvSpPr>
        <p:spPr>
          <a:xfrm>
            <a:off x="3997104" y="5812828"/>
            <a:ext cx="1896952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629505-8B69-43CA-A23F-3A8A87297B94}"/>
              </a:ext>
            </a:extLst>
          </p:cNvPr>
          <p:cNvSpPr txBox="1"/>
          <p:nvPr/>
        </p:nvSpPr>
        <p:spPr>
          <a:xfrm>
            <a:off x="5398764" y="3593590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수정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ED6DFC7-F230-403D-8300-705F617FD5C3}"/>
              </a:ext>
            </a:extLst>
          </p:cNvPr>
          <p:cNvSpPr txBox="1"/>
          <p:nvPr/>
        </p:nvSpPr>
        <p:spPr>
          <a:xfrm>
            <a:off x="5398764" y="4294459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</a:t>
            </a:r>
            <a:r>
              <a:rPr lang="ko-KR" altLang="en-US" dirty="0">
                <a:solidFill>
                  <a:sysClr val="windowText" lastClr="000000"/>
                </a:solidFill>
              </a:rPr>
              <a:t> 게시글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8A8D5EA-F246-4A05-A3D4-6F45CD5A833B}"/>
              </a:ext>
            </a:extLst>
          </p:cNvPr>
          <p:cNvSpPr txBox="1"/>
          <p:nvPr/>
        </p:nvSpPr>
        <p:spPr>
          <a:xfrm>
            <a:off x="5398764" y="4961105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xmlns="" id="{83035BA7-48CD-41CE-972E-7747AD3ABE9B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 flipV="1">
            <a:off x="5894056" y="3857491"/>
            <a:ext cx="2476467" cy="2334655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24">
            <a:extLst>
              <a:ext uri="{FF2B5EF4-FFF2-40B4-BE49-F238E27FC236}">
                <a16:creationId xmlns:a16="http://schemas.microsoft.com/office/drawing/2014/main" xmlns="" id="{3E14F1AD-EB6B-4BB3-AEDF-DF1E4BA389F3}"/>
              </a:ext>
            </a:extLst>
          </p:cNvPr>
          <p:cNvCxnSpPr>
            <a:cxnSpLocks/>
            <a:stCxn id="24" idx="3"/>
            <a:endCxn id="26" idx="3"/>
          </p:cNvCxnSpPr>
          <p:nvPr/>
        </p:nvCxnSpPr>
        <p:spPr>
          <a:xfrm flipV="1">
            <a:off x="5894056" y="4558360"/>
            <a:ext cx="2476467" cy="1633786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24">
            <a:extLst>
              <a:ext uri="{FF2B5EF4-FFF2-40B4-BE49-F238E27FC236}">
                <a16:creationId xmlns:a16="http://schemas.microsoft.com/office/drawing/2014/main" xmlns="" id="{8A499CE3-4DDC-496A-8530-2693A415C30E}"/>
              </a:ext>
            </a:extLst>
          </p:cNvPr>
          <p:cNvCxnSpPr>
            <a:cxnSpLocks/>
            <a:stCxn id="24" idx="3"/>
            <a:endCxn id="27" idx="3"/>
          </p:cNvCxnSpPr>
          <p:nvPr/>
        </p:nvCxnSpPr>
        <p:spPr>
          <a:xfrm flipV="1">
            <a:off x="5894056" y="5225006"/>
            <a:ext cx="2476467" cy="967140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5953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B179869-8D2A-4288-8745-0A6FC6AC2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5" y="1325765"/>
            <a:ext cx="9645518" cy="55322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6AB57CF-BC9A-4ED7-9BC1-9456662FA055}"/>
              </a:ext>
            </a:extLst>
          </p:cNvPr>
          <p:cNvSpPr txBox="1"/>
          <p:nvPr/>
        </p:nvSpPr>
        <p:spPr>
          <a:xfrm>
            <a:off x="4232527" y="6281888"/>
            <a:ext cx="1463413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408809F-2986-43E8-AF9B-9B201C13A182}"/>
              </a:ext>
            </a:extLst>
          </p:cNvPr>
          <p:cNvSpPr txBox="1"/>
          <p:nvPr/>
        </p:nvSpPr>
        <p:spPr>
          <a:xfrm>
            <a:off x="2823240" y="4446812"/>
            <a:ext cx="2476466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수정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D62863E-C1C7-4701-B358-6B0CD193FC83}"/>
              </a:ext>
            </a:extLst>
          </p:cNvPr>
          <p:cNvSpPr txBox="1"/>
          <p:nvPr/>
        </p:nvSpPr>
        <p:spPr>
          <a:xfrm>
            <a:off x="5544325" y="4446813"/>
            <a:ext cx="2476466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게시글 수정 취소하며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</a:t>
            </a:r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상세보기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꺾인 연결선 24">
            <a:extLst>
              <a:ext uri="{FF2B5EF4-FFF2-40B4-BE49-F238E27FC236}">
                <a16:creationId xmlns:a16="http://schemas.microsoft.com/office/drawing/2014/main" xmlns="" id="{B5B861BC-EB28-46FD-8A74-E4E8983C9CA9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>
            <a:off x="2823241" y="5056963"/>
            <a:ext cx="1409287" cy="1488827"/>
          </a:xfrm>
          <a:prstGeom prst="bentConnector3">
            <a:avLst>
              <a:gd name="adj1" fmla="val 11622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4">
            <a:extLst>
              <a:ext uri="{FF2B5EF4-FFF2-40B4-BE49-F238E27FC236}">
                <a16:creationId xmlns:a16="http://schemas.microsoft.com/office/drawing/2014/main" xmlns="" id="{8C0D7056-9E64-44C4-9860-B0BB8BF76F44}"/>
              </a:ext>
            </a:extLst>
          </p:cNvPr>
          <p:cNvCxnSpPr>
            <a:cxnSpLocks/>
            <a:stCxn id="16" idx="3"/>
            <a:endCxn id="18" idx="3"/>
          </p:cNvCxnSpPr>
          <p:nvPr/>
        </p:nvCxnSpPr>
        <p:spPr>
          <a:xfrm flipV="1">
            <a:off x="5695940" y="4941547"/>
            <a:ext cx="2324851" cy="1604242"/>
          </a:xfrm>
          <a:prstGeom prst="bentConnector3">
            <a:avLst>
              <a:gd name="adj1" fmla="val 10983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145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3DA1A10-FCDF-433D-A632-7A800B3A5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4" y="1393450"/>
            <a:ext cx="9113393" cy="49428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3F045A3-873C-47D2-A256-79AC4B9632E9}"/>
              </a:ext>
            </a:extLst>
          </p:cNvPr>
          <p:cNvSpPr txBox="1"/>
          <p:nvPr/>
        </p:nvSpPr>
        <p:spPr>
          <a:xfrm>
            <a:off x="8866548" y="5464551"/>
            <a:ext cx="643149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D131450-C18C-48F3-8F82-BDD380D04CEC}"/>
              </a:ext>
            </a:extLst>
          </p:cNvPr>
          <p:cNvSpPr txBox="1"/>
          <p:nvPr/>
        </p:nvSpPr>
        <p:spPr>
          <a:xfrm>
            <a:off x="3581533" y="3099820"/>
            <a:ext cx="2114407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1220090-6343-4AA8-8447-8C4841F5FDFF}"/>
              </a:ext>
            </a:extLst>
          </p:cNvPr>
          <p:cNvSpPr txBox="1"/>
          <p:nvPr/>
        </p:nvSpPr>
        <p:spPr>
          <a:xfrm>
            <a:off x="2823239" y="1596974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꺾인 연결선 24">
            <a:extLst>
              <a:ext uri="{FF2B5EF4-FFF2-40B4-BE49-F238E27FC236}">
                <a16:creationId xmlns:a16="http://schemas.microsoft.com/office/drawing/2014/main" xmlns="" id="{82B8E626-EA8B-416F-8125-4DF1DCB5324B}"/>
              </a:ext>
            </a:extLst>
          </p:cNvPr>
          <p:cNvCxnSpPr>
            <a:cxnSpLocks/>
            <a:stCxn id="21" idx="1"/>
            <a:endCxn id="23" idx="1"/>
          </p:cNvCxnSpPr>
          <p:nvPr/>
        </p:nvCxnSpPr>
        <p:spPr>
          <a:xfrm rot="10800000">
            <a:off x="2823239" y="1976293"/>
            <a:ext cx="758294" cy="1387429"/>
          </a:xfrm>
          <a:prstGeom prst="bentConnector3">
            <a:avLst>
              <a:gd name="adj1" fmla="val 13014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6CD4EFC-9F16-4BB6-9D25-EBF037868093}"/>
              </a:ext>
            </a:extLst>
          </p:cNvPr>
          <p:cNvSpPr txBox="1"/>
          <p:nvPr/>
        </p:nvSpPr>
        <p:spPr>
          <a:xfrm>
            <a:off x="5683354" y="1596975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쓰기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1C30894F-8945-4AD2-9340-AE8898FFAFF0}"/>
              </a:ext>
            </a:extLst>
          </p:cNvPr>
          <p:cNvCxnSpPr>
            <a:cxnSpLocks/>
            <a:stCxn id="20" idx="3"/>
            <a:endCxn id="26" idx="3"/>
          </p:cNvCxnSpPr>
          <p:nvPr/>
        </p:nvCxnSpPr>
        <p:spPr>
          <a:xfrm flipH="1" flipV="1">
            <a:off x="8159820" y="1976293"/>
            <a:ext cx="1349877" cy="3752159"/>
          </a:xfrm>
          <a:prstGeom prst="bentConnector3">
            <a:avLst>
              <a:gd name="adj1" fmla="val -1693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0C4AD1B-238A-4468-9CE3-FDA81232581E}"/>
              </a:ext>
            </a:extLst>
          </p:cNvPr>
          <p:cNvSpPr txBox="1"/>
          <p:nvPr/>
        </p:nvSpPr>
        <p:spPr>
          <a:xfrm>
            <a:off x="4189095" y="5642179"/>
            <a:ext cx="298851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         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4873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글 쓰기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B9A31689-8650-4AB0-9179-1006AA7F4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4" y="1325765"/>
            <a:ext cx="9608755" cy="52783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1711756-2C27-4263-832E-0DC061B349DB}"/>
              </a:ext>
            </a:extLst>
          </p:cNvPr>
          <p:cNvSpPr txBox="1"/>
          <p:nvPr/>
        </p:nvSpPr>
        <p:spPr>
          <a:xfrm>
            <a:off x="4288599" y="6036229"/>
            <a:ext cx="1327050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8957DCC-B919-49AB-A64C-D0641576B3A6}"/>
              </a:ext>
            </a:extLst>
          </p:cNvPr>
          <p:cNvSpPr txBox="1"/>
          <p:nvPr/>
        </p:nvSpPr>
        <p:spPr>
          <a:xfrm>
            <a:off x="2555949" y="4174401"/>
            <a:ext cx="2476466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BBE8042-455A-4C05-BE06-905478ABA64E}"/>
              </a:ext>
            </a:extLst>
          </p:cNvPr>
          <p:cNvSpPr txBox="1"/>
          <p:nvPr/>
        </p:nvSpPr>
        <p:spPr>
          <a:xfrm>
            <a:off x="5250176" y="4174401"/>
            <a:ext cx="2476466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등록 취소되며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꺾인 연결선 24">
            <a:extLst>
              <a:ext uri="{FF2B5EF4-FFF2-40B4-BE49-F238E27FC236}">
                <a16:creationId xmlns:a16="http://schemas.microsoft.com/office/drawing/2014/main" xmlns="" id="{598D4082-471F-46B9-B195-193410C60495}"/>
              </a:ext>
            </a:extLst>
          </p:cNvPr>
          <p:cNvCxnSpPr>
            <a:cxnSpLocks/>
            <a:stCxn id="33" idx="1"/>
            <a:endCxn id="34" idx="1"/>
          </p:cNvCxnSpPr>
          <p:nvPr/>
        </p:nvCxnSpPr>
        <p:spPr>
          <a:xfrm rot="10800000">
            <a:off x="2555949" y="4784552"/>
            <a:ext cx="1732650" cy="1515579"/>
          </a:xfrm>
          <a:prstGeom prst="bentConnector3">
            <a:avLst>
              <a:gd name="adj1" fmla="val 113194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24">
            <a:extLst>
              <a:ext uri="{FF2B5EF4-FFF2-40B4-BE49-F238E27FC236}">
                <a16:creationId xmlns:a16="http://schemas.microsoft.com/office/drawing/2014/main" xmlns="" id="{031B7F82-3876-477F-AA60-F78A2BBBD026}"/>
              </a:ext>
            </a:extLst>
          </p:cNvPr>
          <p:cNvCxnSpPr>
            <a:cxnSpLocks/>
            <a:stCxn id="33" idx="3"/>
            <a:endCxn id="35" idx="3"/>
          </p:cNvCxnSpPr>
          <p:nvPr/>
        </p:nvCxnSpPr>
        <p:spPr>
          <a:xfrm flipV="1">
            <a:off x="5615649" y="4669135"/>
            <a:ext cx="2110993" cy="1630995"/>
          </a:xfrm>
          <a:prstGeom prst="bentConnector3">
            <a:avLst>
              <a:gd name="adj1" fmla="val 110829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403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공지사항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A22F710-F4AE-4E03-B771-1898122C9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5" y="1138564"/>
            <a:ext cx="9460099" cy="54655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B4C4BEF-D6F1-401A-BF33-AC65ABA0E05F}"/>
              </a:ext>
            </a:extLst>
          </p:cNvPr>
          <p:cNvSpPr txBox="1"/>
          <p:nvPr/>
        </p:nvSpPr>
        <p:spPr>
          <a:xfrm>
            <a:off x="4010192" y="5991761"/>
            <a:ext cx="188386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C32E5C3-32AF-4BA4-B006-DBD693792CCB}"/>
              </a:ext>
            </a:extLst>
          </p:cNvPr>
          <p:cNvSpPr txBox="1"/>
          <p:nvPr/>
        </p:nvSpPr>
        <p:spPr>
          <a:xfrm>
            <a:off x="1089713" y="4174401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수정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58035A4-2414-4ADB-9321-EBF2FF30F118}"/>
              </a:ext>
            </a:extLst>
          </p:cNvPr>
          <p:cNvSpPr txBox="1"/>
          <p:nvPr/>
        </p:nvSpPr>
        <p:spPr>
          <a:xfrm>
            <a:off x="3734411" y="4174401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DE3FD90-33E2-46D2-AE87-30687ABC4F97}"/>
              </a:ext>
            </a:extLst>
          </p:cNvPr>
          <p:cNvSpPr txBox="1"/>
          <p:nvPr/>
        </p:nvSpPr>
        <p:spPr>
          <a:xfrm>
            <a:off x="6370813" y="4174401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꺾인 연결선 24">
            <a:extLst>
              <a:ext uri="{FF2B5EF4-FFF2-40B4-BE49-F238E27FC236}">
                <a16:creationId xmlns:a16="http://schemas.microsoft.com/office/drawing/2014/main" xmlns="" id="{0C1B9F29-0EB6-45DB-A88C-A56A10156065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rot="10800000">
            <a:off x="2327946" y="4933036"/>
            <a:ext cx="1682246" cy="132262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4">
            <a:extLst>
              <a:ext uri="{FF2B5EF4-FFF2-40B4-BE49-F238E27FC236}">
                <a16:creationId xmlns:a16="http://schemas.microsoft.com/office/drawing/2014/main" xmlns="" id="{F90E50C6-B596-4BD2-83BE-C758697FC75D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rot="5400000" flipH="1" flipV="1">
            <a:off x="4433022" y="5452139"/>
            <a:ext cx="1058725" cy="2052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xmlns="" id="{0AEC9DA4-992B-4452-B2B9-CEE02A395F91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 flipV="1">
            <a:off x="5894056" y="4933036"/>
            <a:ext cx="1714990" cy="132262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701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공지사항 글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F614014-EAB7-4E1A-BF26-07E70749B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1" y="1232207"/>
            <a:ext cx="9707811" cy="53904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367D29-D6A0-4963-947E-0097F7E88B25}"/>
              </a:ext>
            </a:extLst>
          </p:cNvPr>
          <p:cNvSpPr txBox="1"/>
          <p:nvPr/>
        </p:nvSpPr>
        <p:spPr>
          <a:xfrm>
            <a:off x="4059722" y="6117298"/>
            <a:ext cx="188386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21A5D1-C589-4361-850E-C2210F950B8D}"/>
              </a:ext>
            </a:extLst>
          </p:cNvPr>
          <p:cNvSpPr txBox="1"/>
          <p:nvPr/>
        </p:nvSpPr>
        <p:spPr>
          <a:xfrm>
            <a:off x="2427005" y="4174401"/>
            <a:ext cx="2476466" cy="168196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r>
              <a:rPr lang="ko-KR" altLang="en-US" dirty="0">
                <a:solidFill>
                  <a:sysClr val="windowText" lastClr="000000"/>
                </a:solidFill>
              </a:rPr>
              <a:t> 유효성 검사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실시하며 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 수정처리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D4E1A39-40ED-4E4F-A954-BD15AF480E91}"/>
              </a:ext>
            </a:extLst>
          </p:cNvPr>
          <p:cNvSpPr txBox="1"/>
          <p:nvPr/>
        </p:nvSpPr>
        <p:spPr>
          <a:xfrm>
            <a:off x="5200648" y="4174401"/>
            <a:ext cx="2476466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취소되며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글 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꺾인 연결선 24">
            <a:extLst>
              <a:ext uri="{FF2B5EF4-FFF2-40B4-BE49-F238E27FC236}">
                <a16:creationId xmlns:a16="http://schemas.microsoft.com/office/drawing/2014/main" xmlns="" id="{462FFEC5-11D4-440D-9F38-CF1FB249213F}"/>
              </a:ext>
            </a:extLst>
          </p:cNvPr>
          <p:cNvCxnSpPr>
            <a:cxnSpLocks/>
            <a:stCxn id="14" idx="1"/>
            <a:endCxn id="15" idx="1"/>
          </p:cNvCxnSpPr>
          <p:nvPr/>
        </p:nvCxnSpPr>
        <p:spPr>
          <a:xfrm rot="10800000">
            <a:off x="2427006" y="5015385"/>
            <a:ext cx="1632717" cy="1365815"/>
          </a:xfrm>
          <a:prstGeom prst="bentConnector3">
            <a:avLst>
              <a:gd name="adj1" fmla="val 11400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7175963F-B81B-4444-AFE5-19E62F51C23A}"/>
              </a:ext>
            </a:extLst>
          </p:cNvPr>
          <p:cNvCxnSpPr>
            <a:cxnSpLocks/>
            <a:stCxn id="14" idx="3"/>
            <a:endCxn id="16" idx="3"/>
          </p:cNvCxnSpPr>
          <p:nvPr/>
        </p:nvCxnSpPr>
        <p:spPr>
          <a:xfrm flipV="1">
            <a:off x="5943586" y="4669135"/>
            <a:ext cx="1733528" cy="1712064"/>
          </a:xfrm>
          <a:prstGeom prst="bentConnector3">
            <a:avLst>
              <a:gd name="adj1" fmla="val 11318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266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6042392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고양이 관리 정보 목록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7DB40B0-5066-4E0E-88FD-112856548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9" y="1325764"/>
            <a:ext cx="9707811" cy="52783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D2B5370-2C15-440A-8DA6-F843C349EC59}"/>
              </a:ext>
            </a:extLst>
          </p:cNvPr>
          <p:cNvSpPr txBox="1"/>
          <p:nvPr/>
        </p:nvSpPr>
        <p:spPr>
          <a:xfrm>
            <a:off x="3764297" y="5952708"/>
            <a:ext cx="2377407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B2957E2-9029-48E2-B973-C96AE0D807D3}"/>
              </a:ext>
            </a:extLst>
          </p:cNvPr>
          <p:cNvSpPr txBox="1"/>
          <p:nvPr/>
        </p:nvSpPr>
        <p:spPr>
          <a:xfrm>
            <a:off x="129131" y="1618513"/>
            <a:ext cx="7845157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2B9024-877E-4B5E-BBBE-53266A520519}"/>
              </a:ext>
            </a:extLst>
          </p:cNvPr>
          <p:cNvSpPr txBox="1"/>
          <p:nvPr/>
        </p:nvSpPr>
        <p:spPr>
          <a:xfrm>
            <a:off x="129131" y="1947692"/>
            <a:ext cx="9647739" cy="301984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024E89-5821-491F-B477-76DF49E2AC0E}"/>
              </a:ext>
            </a:extLst>
          </p:cNvPr>
          <p:cNvSpPr txBox="1"/>
          <p:nvPr/>
        </p:nvSpPr>
        <p:spPr>
          <a:xfrm>
            <a:off x="8796760" y="2239701"/>
            <a:ext cx="960583" cy="3990289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894F5AA-AAF5-40F4-9B9B-DB70F73ADC5B}"/>
              </a:ext>
            </a:extLst>
          </p:cNvPr>
          <p:cNvSpPr txBox="1"/>
          <p:nvPr/>
        </p:nvSpPr>
        <p:spPr>
          <a:xfrm>
            <a:off x="2823240" y="2331735"/>
            <a:ext cx="188211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3BD22A3-45D9-435C-A49B-B11505540226}"/>
              </a:ext>
            </a:extLst>
          </p:cNvPr>
          <p:cNvSpPr txBox="1"/>
          <p:nvPr/>
        </p:nvSpPr>
        <p:spPr>
          <a:xfrm>
            <a:off x="5749958" y="912246"/>
            <a:ext cx="351704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 선택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글 제목 키워드 입력하여 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꺾인 연결선 24">
            <a:extLst>
              <a:ext uri="{FF2B5EF4-FFF2-40B4-BE49-F238E27FC236}">
                <a16:creationId xmlns:a16="http://schemas.microsoft.com/office/drawing/2014/main" xmlns="" id="{720B2218-B0C8-4D18-B037-7C472F9FAD00}"/>
              </a:ext>
            </a:extLst>
          </p:cNvPr>
          <p:cNvCxnSpPr>
            <a:cxnSpLocks/>
            <a:stCxn id="19" idx="3"/>
            <a:endCxn id="25" idx="3"/>
          </p:cNvCxnSpPr>
          <p:nvPr/>
        </p:nvCxnSpPr>
        <p:spPr>
          <a:xfrm flipV="1">
            <a:off x="7974288" y="1176147"/>
            <a:ext cx="1292712" cy="590851"/>
          </a:xfrm>
          <a:prstGeom prst="bentConnector3">
            <a:avLst>
              <a:gd name="adj1" fmla="val 117684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59A3B0E-4E40-4227-BE7C-726258F1F0B1}"/>
              </a:ext>
            </a:extLst>
          </p:cNvPr>
          <p:cNvSpPr txBox="1"/>
          <p:nvPr/>
        </p:nvSpPr>
        <p:spPr>
          <a:xfrm>
            <a:off x="779696" y="6082856"/>
            <a:ext cx="2345477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글목록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글번호</a:t>
            </a:r>
            <a:r>
              <a:rPr lang="ko-KR" altLang="en-US" dirty="0">
                <a:solidFill>
                  <a:sysClr val="windowText" lastClr="000000"/>
                </a:solidFill>
              </a:rPr>
              <a:t> 역순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정순 정렬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꺾인 연결선 24">
            <a:extLst>
              <a:ext uri="{FF2B5EF4-FFF2-40B4-BE49-F238E27FC236}">
                <a16:creationId xmlns:a16="http://schemas.microsoft.com/office/drawing/2014/main" xmlns="" id="{596612C8-C3CC-4BE2-8BE8-B989D77AD3D2}"/>
              </a:ext>
            </a:extLst>
          </p:cNvPr>
          <p:cNvCxnSpPr>
            <a:cxnSpLocks/>
            <a:stCxn id="21" idx="1"/>
            <a:endCxn id="27" idx="1"/>
          </p:cNvCxnSpPr>
          <p:nvPr/>
        </p:nvCxnSpPr>
        <p:spPr>
          <a:xfrm rot="10800000" flipH="1" flipV="1">
            <a:off x="129130" y="2098683"/>
            <a:ext cx="650565" cy="4248073"/>
          </a:xfrm>
          <a:prstGeom prst="bentConnector3">
            <a:avLst>
              <a:gd name="adj1" fmla="val -1301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450373" y="2933697"/>
            <a:ext cx="2345477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stCxn id="24" idx="1"/>
            <a:endCxn id="35" idx="0"/>
          </p:cNvCxnSpPr>
          <p:nvPr/>
        </p:nvCxnSpPr>
        <p:spPr>
          <a:xfrm rot="10800000" flipV="1">
            <a:off x="1623112" y="2480219"/>
            <a:ext cx="1200128" cy="453477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4723933-98A8-4F00-8360-B63112977B28}"/>
              </a:ext>
            </a:extLst>
          </p:cNvPr>
          <p:cNvSpPr txBox="1"/>
          <p:nvPr/>
        </p:nvSpPr>
        <p:spPr>
          <a:xfrm>
            <a:off x="6138665" y="2581952"/>
            <a:ext cx="2345477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개별 선택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꺾인 연결선 24">
            <a:extLst>
              <a:ext uri="{FF2B5EF4-FFF2-40B4-BE49-F238E27FC236}">
                <a16:creationId xmlns:a16="http://schemas.microsoft.com/office/drawing/2014/main" xmlns="" id="{1FDFFBC4-AC85-4593-B38C-B00BE78A31DD}"/>
              </a:ext>
            </a:extLst>
          </p:cNvPr>
          <p:cNvCxnSpPr>
            <a:cxnSpLocks/>
            <a:stCxn id="22" idx="1"/>
            <a:endCxn id="39" idx="2"/>
          </p:cNvCxnSpPr>
          <p:nvPr/>
        </p:nvCxnSpPr>
        <p:spPr>
          <a:xfrm rot="10800000">
            <a:off x="7311404" y="2878922"/>
            <a:ext cx="1485356" cy="135592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7A820E-AD6A-47EB-AFC7-9935F58AC3FE}"/>
              </a:ext>
            </a:extLst>
          </p:cNvPr>
          <p:cNvSpPr txBox="1"/>
          <p:nvPr/>
        </p:nvSpPr>
        <p:spPr>
          <a:xfrm>
            <a:off x="7369718" y="6137712"/>
            <a:ext cx="2345477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전체 선택 및 선택된 게시글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 삭제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꺾인 연결선 24">
            <a:extLst>
              <a:ext uri="{FF2B5EF4-FFF2-40B4-BE49-F238E27FC236}">
                <a16:creationId xmlns:a16="http://schemas.microsoft.com/office/drawing/2014/main" xmlns="" id="{B297B19E-E7F9-4514-9A3A-F99EFF095F3F}"/>
              </a:ext>
            </a:extLst>
          </p:cNvPr>
          <p:cNvCxnSpPr>
            <a:cxnSpLocks/>
            <a:stCxn id="43" idx="1"/>
            <a:endCxn id="18" idx="3"/>
          </p:cNvCxnSpPr>
          <p:nvPr/>
        </p:nvCxnSpPr>
        <p:spPr>
          <a:xfrm rot="10800000">
            <a:off x="6141704" y="6332026"/>
            <a:ext cx="1228014" cy="185004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0F121A9-82C0-4398-9B69-F3E76112C57E}"/>
              </a:ext>
            </a:extLst>
          </p:cNvPr>
          <p:cNvSpPr txBox="1"/>
          <p:nvPr/>
        </p:nvSpPr>
        <p:spPr>
          <a:xfrm>
            <a:off x="4627907" y="4535997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게시글 작성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꺾인 연결선 24">
            <a:extLst>
              <a:ext uri="{FF2B5EF4-FFF2-40B4-BE49-F238E27FC236}">
                <a16:creationId xmlns:a16="http://schemas.microsoft.com/office/drawing/2014/main" xmlns="" id="{84C90543-EB9D-45AB-B36D-6A0F5EA209D1}"/>
              </a:ext>
            </a:extLst>
          </p:cNvPr>
          <p:cNvCxnSpPr>
            <a:cxnSpLocks/>
            <a:stCxn id="48" idx="2"/>
            <a:endCxn id="18" idx="0"/>
          </p:cNvCxnSpPr>
          <p:nvPr/>
        </p:nvCxnSpPr>
        <p:spPr>
          <a:xfrm rot="5400000">
            <a:off x="5163202" y="5315264"/>
            <a:ext cx="427244" cy="847645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751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6042392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등록 페이지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50" name="Picture 2" descr="C:\Users\alfo8-3\Desktop\고양이 관리정보 등록 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78" y="1101967"/>
            <a:ext cx="9619621" cy="558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2002385" y="5253553"/>
            <a:ext cx="2345477" cy="145113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첨부이미지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처리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-&gt;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고양이 관리정보 목록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5634589" y="5253553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취소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-&gt;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고양이 관리정보 목록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3175124" y="5253554"/>
            <a:ext cx="1422276" cy="1248847"/>
          </a:xfrm>
          <a:prstGeom prst="bentConnector4">
            <a:avLst>
              <a:gd name="adj1" fmla="val 8772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5384800" y="5253553"/>
            <a:ext cx="1422528" cy="1248849"/>
          </a:xfrm>
          <a:prstGeom prst="bentConnector4">
            <a:avLst>
              <a:gd name="adj1" fmla="val 8780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185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5804649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고양이 관리 정보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7708307-4921-452E-B759-39A1A1F1C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" y="1325764"/>
            <a:ext cx="9658281" cy="5278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FA25EF2-F6ED-415C-B1B7-6B9FC8D54BA2}"/>
              </a:ext>
            </a:extLst>
          </p:cNvPr>
          <p:cNvSpPr txBox="1"/>
          <p:nvPr/>
        </p:nvSpPr>
        <p:spPr>
          <a:xfrm>
            <a:off x="3764297" y="5788119"/>
            <a:ext cx="2377407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1C904A0-3CF0-4B63-B7AE-5ACB79466926}"/>
              </a:ext>
            </a:extLst>
          </p:cNvPr>
          <p:cNvSpPr txBox="1"/>
          <p:nvPr/>
        </p:nvSpPr>
        <p:spPr>
          <a:xfrm>
            <a:off x="1238301" y="4777719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게시글 수정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8E42864-6EB8-4F31-8184-FB845800AF3D}"/>
              </a:ext>
            </a:extLst>
          </p:cNvPr>
          <p:cNvSpPr txBox="1"/>
          <p:nvPr/>
        </p:nvSpPr>
        <p:spPr>
          <a:xfrm>
            <a:off x="3750013" y="4777719"/>
            <a:ext cx="2345477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5C2A3FD-5AEF-420A-A1CB-09A9EDE057F8}"/>
              </a:ext>
            </a:extLst>
          </p:cNvPr>
          <p:cNvSpPr txBox="1"/>
          <p:nvPr/>
        </p:nvSpPr>
        <p:spPr>
          <a:xfrm>
            <a:off x="6261726" y="4777719"/>
            <a:ext cx="2405973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목록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꺾인 연결선 24">
            <a:extLst>
              <a:ext uri="{FF2B5EF4-FFF2-40B4-BE49-F238E27FC236}">
                <a16:creationId xmlns:a16="http://schemas.microsoft.com/office/drawing/2014/main" xmlns="" id="{8624A61C-9241-404F-850B-206F7142348F}"/>
              </a:ext>
            </a:extLst>
          </p:cNvPr>
          <p:cNvCxnSpPr>
            <a:cxnSpLocks/>
            <a:stCxn id="10" idx="1"/>
            <a:endCxn id="11" idx="2"/>
          </p:cNvCxnSpPr>
          <p:nvPr/>
        </p:nvCxnSpPr>
        <p:spPr>
          <a:xfrm rot="10800000">
            <a:off x="2411041" y="5767187"/>
            <a:ext cx="1353257" cy="4002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4">
            <a:extLst>
              <a:ext uri="{FF2B5EF4-FFF2-40B4-BE49-F238E27FC236}">
                <a16:creationId xmlns:a16="http://schemas.microsoft.com/office/drawing/2014/main" xmlns="" id="{9102782E-0850-49EF-A00E-B8C43D044C82}"/>
              </a:ext>
            </a:extLst>
          </p:cNvPr>
          <p:cNvCxnSpPr>
            <a:cxnSpLocks/>
            <a:stCxn id="10" idx="0"/>
            <a:endCxn id="14" idx="2"/>
          </p:cNvCxnSpPr>
          <p:nvPr/>
        </p:nvCxnSpPr>
        <p:spPr>
          <a:xfrm rot="16200000" flipV="1">
            <a:off x="4696578" y="5531695"/>
            <a:ext cx="482598" cy="30249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CB9E549F-AB63-4A2B-BCDD-8765E8EE692B}"/>
              </a:ext>
            </a:extLst>
          </p:cNvPr>
          <p:cNvCxnSpPr>
            <a:cxnSpLocks/>
            <a:stCxn id="10" idx="3"/>
            <a:endCxn id="15" idx="2"/>
          </p:cNvCxnSpPr>
          <p:nvPr/>
        </p:nvCxnSpPr>
        <p:spPr>
          <a:xfrm flipV="1">
            <a:off x="6141704" y="5767186"/>
            <a:ext cx="1323009" cy="4002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54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6249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문지영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746846"/>
            <a:ext cx="97345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4518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6042392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6" name="Picture 2" descr="C:\Users\alfo8-3\Desktop\고양이 관리정보 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9" y="1328468"/>
            <a:ext cx="9614280" cy="532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2002385" y="5253553"/>
            <a:ext cx="2345477" cy="145113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첨부이미지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수정 처리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-&gt;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해당 글 상세보기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5634589" y="5253553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취소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-&gt;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해당 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29" idx="0"/>
          </p:cNvCxnSpPr>
          <p:nvPr/>
        </p:nvCxnSpPr>
        <p:spPr>
          <a:xfrm rot="10800000">
            <a:off x="3175124" y="5253554"/>
            <a:ext cx="1422276" cy="1248863"/>
          </a:xfrm>
          <a:prstGeom prst="bentConnector4">
            <a:avLst>
              <a:gd name="adj1" fmla="val 8772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30" idx="0"/>
          </p:cNvCxnSpPr>
          <p:nvPr/>
        </p:nvCxnSpPr>
        <p:spPr>
          <a:xfrm flipV="1">
            <a:off x="5384800" y="5253553"/>
            <a:ext cx="1422528" cy="1248850"/>
          </a:xfrm>
          <a:prstGeom prst="bentConnector4">
            <a:avLst>
              <a:gd name="adj1" fmla="val 8780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3922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9172" y="1789622"/>
            <a:ext cx="5163443" cy="26827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9146" y="1980159"/>
            <a:ext cx="4680585" cy="2309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83181" y="2715491"/>
            <a:ext cx="30925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</a:rPr>
              <a:t>Question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0893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70722" y="1973945"/>
            <a:ext cx="5163443" cy="2682737"/>
            <a:chOff x="2530217" y="1973945"/>
            <a:chExt cx="5163443" cy="2682737"/>
          </a:xfrm>
        </p:grpSpPr>
        <p:sp>
          <p:nvSpPr>
            <p:cNvPr id="2" name="직사각형 1"/>
            <p:cNvSpPr/>
            <p:nvPr/>
          </p:nvSpPr>
          <p:spPr>
            <a:xfrm>
              <a:off x="2530217" y="1973945"/>
              <a:ext cx="5163443" cy="26827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spcCol="0"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71645" y="2164482"/>
              <a:ext cx="4680585" cy="2309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spcCol="0" rtlCol="0" anchor="ctr"/>
            <a:lstStyle/>
            <a:p>
              <a:pPr algn="ctr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229898" y="3802224"/>
              <a:ext cx="387965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1000" spc="-126" dirty="0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00195" y="2968847"/>
              <a:ext cx="2823485" cy="692931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r>
                <a:rPr lang="ko-KR" altLang="en-US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감사합니다</a:t>
              </a:r>
              <a:r>
                <a:rPr lang="en-US" altLang="ko-KR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.</a:t>
              </a:r>
              <a:endParaRPr lang="ko-KR" altLang="en-US" sz="4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971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5974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박혜리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9" y="1827835"/>
            <a:ext cx="9620555" cy="33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88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5868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전종현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861788"/>
            <a:ext cx="9683750" cy="334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41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99802" y="4830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개발환경</a:t>
            </a:r>
            <a:endParaRPr lang="ko-KR" altLang="en-US" sz="24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98046" y="1498537"/>
            <a:ext cx="8633503" cy="4542817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4998" y="1772747"/>
            <a:ext cx="24572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b="1" dirty="0"/>
              <a:t>개발 </a:t>
            </a:r>
            <a:r>
              <a:rPr lang="en-US" altLang="ko-KR" sz="1800" b="1" dirty="0"/>
              <a:t>OS</a:t>
            </a:r>
          </a:p>
          <a:p>
            <a:pPr algn="r"/>
            <a:r>
              <a:rPr lang="en-US" altLang="ko-KR" sz="1800" b="1" dirty="0"/>
              <a:t>DB </a:t>
            </a:r>
            <a:r>
              <a:rPr lang="ko-KR" altLang="en-US" sz="1800" b="1" dirty="0"/>
              <a:t>서버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웹 서버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프레임워크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개발 </a:t>
            </a:r>
            <a:r>
              <a:rPr lang="en-US" altLang="ko-KR" sz="1800" b="1" dirty="0"/>
              <a:t>Tool </a:t>
            </a:r>
          </a:p>
          <a:p>
            <a:pPr algn="r"/>
            <a:r>
              <a:rPr lang="ko-KR" altLang="en-US" sz="1800" b="1" dirty="0"/>
              <a:t>개발언어 </a:t>
            </a:r>
            <a:endParaRPr lang="en-US" altLang="ko-KR" sz="1800" b="1" dirty="0"/>
          </a:p>
          <a:p>
            <a:pPr algn="r"/>
            <a:r>
              <a:rPr lang="en-US" altLang="ko-KR" sz="1800" b="1" dirty="0"/>
              <a:t>Build </a:t>
            </a:r>
          </a:p>
          <a:p>
            <a:pPr algn="r"/>
            <a:r>
              <a:rPr lang="ko-KR" altLang="en-US" sz="1800" b="1" dirty="0"/>
              <a:t>데이터베이스 모델링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문서화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브라우저 </a:t>
            </a:r>
            <a:endParaRPr lang="en-US" altLang="ko-KR" sz="1800" b="1" dirty="0"/>
          </a:p>
          <a:p>
            <a:pPr algn="r"/>
            <a:r>
              <a:rPr lang="en-US" altLang="ko-KR" sz="1800" b="1" dirty="0"/>
              <a:t>JAVA </a:t>
            </a:r>
          </a:p>
          <a:p>
            <a:pPr algn="r"/>
            <a:r>
              <a:rPr lang="en-US" altLang="ko-KR" sz="1800" b="1" dirty="0"/>
              <a:t>UML </a:t>
            </a:r>
          </a:p>
          <a:p>
            <a:pPr algn="r"/>
            <a:r>
              <a:rPr lang="en-US" altLang="ko-KR" sz="1800" b="1" dirty="0"/>
              <a:t>API </a:t>
            </a:r>
            <a:endParaRPr lang="ko-KR" altLang="en-US" sz="1800" b="1" dirty="0"/>
          </a:p>
          <a:p>
            <a:pPr algn="r"/>
            <a:r>
              <a:rPr lang="ko-KR" altLang="en-US" sz="1800" b="1" dirty="0"/>
              <a:t>플러그인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2223" y="1784787"/>
            <a:ext cx="55574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Windows7 64 bit</a:t>
            </a:r>
          </a:p>
          <a:p>
            <a:r>
              <a:rPr lang="en-US" altLang="ko-KR" sz="1800" dirty="0">
                <a:latin typeface="+mj-ea"/>
                <a:ea typeface="+mj-ea"/>
              </a:rPr>
              <a:t>Oracle11g</a:t>
            </a:r>
          </a:p>
          <a:p>
            <a:r>
              <a:rPr lang="en-US" altLang="ko-KR" sz="1800" dirty="0">
                <a:latin typeface="+mj-ea"/>
                <a:ea typeface="+mj-ea"/>
              </a:rPr>
              <a:t>Tomcat 9.0</a:t>
            </a:r>
          </a:p>
          <a:p>
            <a:r>
              <a:rPr lang="en-US" altLang="ko-KR" sz="1800" dirty="0">
                <a:latin typeface="+mj-ea"/>
                <a:ea typeface="+mj-ea"/>
              </a:rPr>
              <a:t>Spring 4.3.3. RELEASE</a:t>
            </a:r>
          </a:p>
          <a:p>
            <a:r>
              <a:rPr lang="en-US" altLang="ko-KR" sz="1800" dirty="0">
                <a:latin typeface="+mj-ea"/>
                <a:ea typeface="+mj-ea"/>
              </a:rPr>
              <a:t>spring-tool-suite-3.8.4(</a:t>
            </a:r>
            <a:r>
              <a:rPr lang="en-US" altLang="ko-KR" sz="1800" dirty="0" err="1">
                <a:latin typeface="+mj-ea"/>
                <a:ea typeface="+mj-ea"/>
              </a:rPr>
              <a:t>sts</a:t>
            </a:r>
            <a:r>
              <a:rPr lang="en-US" altLang="ko-KR" sz="1800" dirty="0">
                <a:latin typeface="+mj-ea"/>
                <a:ea typeface="+mj-ea"/>
              </a:rPr>
              <a:t>),  SQL Developer 4.1.5.21</a:t>
            </a:r>
          </a:p>
          <a:p>
            <a:r>
              <a:rPr lang="en-US" altLang="ko-KR" sz="1800" dirty="0">
                <a:latin typeface="+mj-ea"/>
                <a:ea typeface="+mj-ea"/>
              </a:rPr>
              <a:t>JAVA 8, HTML5, CSS3, </a:t>
            </a:r>
            <a:r>
              <a:rPr lang="en-US" altLang="ko-KR" sz="1800" dirty="0" err="1">
                <a:latin typeface="+mj-ea"/>
                <a:ea typeface="+mj-ea"/>
              </a:rPr>
              <a:t>jQuery</a:t>
            </a:r>
            <a:r>
              <a:rPr lang="en-US" altLang="ko-KR" sz="1800" dirty="0">
                <a:latin typeface="+mj-ea"/>
                <a:ea typeface="+mj-ea"/>
              </a:rPr>
              <a:t>, JSP, JavaScript, XML</a:t>
            </a:r>
          </a:p>
          <a:p>
            <a:r>
              <a:rPr lang="en-US" altLang="ko-KR" sz="1800" dirty="0">
                <a:latin typeface="+mj-ea"/>
                <a:ea typeface="+mj-ea"/>
              </a:rPr>
              <a:t>maven 2.9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ERwin</a:t>
            </a:r>
            <a:r>
              <a:rPr lang="en-US" altLang="ko-KR" sz="1800" dirty="0">
                <a:latin typeface="+mj-ea"/>
                <a:ea typeface="+mj-ea"/>
              </a:rPr>
              <a:t> 7.3.0.1666</a:t>
            </a:r>
          </a:p>
          <a:p>
            <a:r>
              <a:rPr lang="en-US" altLang="ko-KR" sz="1800" dirty="0">
                <a:latin typeface="+mj-ea"/>
                <a:ea typeface="+mj-ea"/>
              </a:rPr>
              <a:t>Word, PowerPoint, Excel</a:t>
            </a:r>
          </a:p>
          <a:p>
            <a:r>
              <a:rPr lang="en-US" altLang="ko-KR" sz="1800" dirty="0">
                <a:latin typeface="+mj-ea"/>
                <a:ea typeface="+mj-ea"/>
              </a:rPr>
              <a:t>chrome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jdk</a:t>
            </a:r>
            <a:r>
              <a:rPr lang="en-US" altLang="ko-KR" sz="1800" dirty="0">
                <a:latin typeface="+mj-ea"/>
                <a:ea typeface="+mj-ea"/>
              </a:rPr>
              <a:t> 1.8.0_131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starUML</a:t>
            </a:r>
            <a:r>
              <a:rPr lang="en-US" altLang="ko-KR" sz="1800" dirty="0">
                <a:latin typeface="+mj-ea"/>
                <a:ea typeface="+mj-ea"/>
              </a:rPr>
              <a:t> 2.8.0</a:t>
            </a:r>
          </a:p>
          <a:p>
            <a:r>
              <a:rPr lang="ko-KR" altLang="en-US" sz="1800" dirty="0">
                <a:latin typeface="+mj-ea"/>
                <a:ea typeface="+mj-ea"/>
              </a:rPr>
              <a:t>다음 우편번호 서비스</a:t>
            </a:r>
          </a:p>
          <a:p>
            <a:r>
              <a:rPr lang="en-US" altLang="ko-KR" sz="1800" dirty="0">
                <a:latin typeface="+mj-ea"/>
                <a:ea typeface="+mj-ea"/>
              </a:rPr>
              <a:t>Bootstrap-3.3.7-dist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082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2" y="461331"/>
            <a:ext cx="640611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Use case –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Diagram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2" descr="C:\Users\alfo\Desktop\관리자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3870" r="2506" b="1561"/>
          <a:stretch/>
        </p:blipFill>
        <p:spPr bwMode="auto">
          <a:xfrm>
            <a:off x="1003000" y="1219144"/>
            <a:ext cx="7956000" cy="52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67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617265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Use case –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Diagram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" y="1098310"/>
            <a:ext cx="9247367" cy="56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8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개체관계도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9" y="1414132"/>
            <a:ext cx="9583562" cy="48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9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89303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목차</a:t>
            </a:r>
            <a:endParaRPr lang="en-US" altLang="ko-KR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19798" y="2181575"/>
            <a:ext cx="3858035" cy="937095"/>
            <a:chOff x="1317832" y="1894046"/>
            <a:chExt cx="3540374" cy="859937"/>
          </a:xfrm>
        </p:grpSpPr>
        <p:sp>
          <p:nvSpPr>
            <p:cNvPr id="8" name="자유형 7"/>
            <p:cNvSpPr/>
            <p:nvPr/>
          </p:nvSpPr>
          <p:spPr>
            <a:xfrm>
              <a:off x="1317832" y="1899013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1317832" y="1894046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2001837" y="2151778"/>
              <a:ext cx="371475" cy="342964"/>
            </a:xfrm>
            <a:prstGeom prst="ellipse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970976" y="2375105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01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61852" y="2176607"/>
            <a:ext cx="3858035" cy="937095"/>
            <a:chOff x="1317832" y="2953423"/>
            <a:chExt cx="3540374" cy="859937"/>
          </a:xfrm>
        </p:grpSpPr>
        <p:sp>
          <p:nvSpPr>
            <p:cNvPr id="14" name="자유형 13"/>
            <p:cNvSpPr/>
            <p:nvPr/>
          </p:nvSpPr>
          <p:spPr>
            <a:xfrm>
              <a:off x="1317832" y="2958390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317832" y="2953423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001837" y="3211155"/>
              <a:ext cx="371475" cy="342964"/>
            </a:xfrm>
            <a:prstGeom prst="ellipse">
              <a:avLst/>
            </a:pr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13030" y="2375105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02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9798" y="3240952"/>
            <a:ext cx="3858035" cy="937095"/>
            <a:chOff x="1317832" y="2953423"/>
            <a:chExt cx="3540374" cy="859937"/>
          </a:xfrm>
        </p:grpSpPr>
        <p:sp>
          <p:nvSpPr>
            <p:cNvPr id="20" name="자유형 19"/>
            <p:cNvSpPr/>
            <p:nvPr/>
          </p:nvSpPr>
          <p:spPr>
            <a:xfrm>
              <a:off x="1317832" y="2958390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17832" y="2953423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001837" y="3211155"/>
              <a:ext cx="371475" cy="342964"/>
            </a:xfrm>
            <a:prstGeom prst="ellipse">
              <a:avLst/>
            </a:pr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970976" y="3434481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03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961852" y="3235984"/>
            <a:ext cx="3858035" cy="937095"/>
            <a:chOff x="1317832" y="5095039"/>
            <a:chExt cx="3540374" cy="859937"/>
          </a:xfrm>
        </p:grpSpPr>
        <p:sp>
          <p:nvSpPr>
            <p:cNvPr id="26" name="자유형 25"/>
            <p:cNvSpPr/>
            <p:nvPr/>
          </p:nvSpPr>
          <p:spPr>
            <a:xfrm>
              <a:off x="1317832" y="5100006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17832" y="5095039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01837" y="5352771"/>
              <a:ext cx="371475" cy="342964"/>
            </a:xfrm>
            <a:prstGeom prst="ellips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913030" y="3434481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04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019798" y="4296115"/>
            <a:ext cx="3858035" cy="937095"/>
            <a:chOff x="1317832" y="4028042"/>
            <a:chExt cx="3540374" cy="859937"/>
          </a:xfrm>
        </p:grpSpPr>
        <p:sp>
          <p:nvSpPr>
            <p:cNvPr id="32" name="자유형 31"/>
            <p:cNvSpPr/>
            <p:nvPr/>
          </p:nvSpPr>
          <p:spPr>
            <a:xfrm>
              <a:off x="1317832" y="4033009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17832" y="4028042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B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2001837" y="4285774"/>
              <a:ext cx="371475" cy="342964"/>
            </a:xfrm>
            <a:prstGeom prst="ellipse">
              <a:avLst/>
            </a:prstGeom>
            <a:solidFill>
              <a:srgbClr val="FFB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970976" y="4489644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05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971397" y="4306113"/>
            <a:ext cx="3858035" cy="937095"/>
            <a:chOff x="1317832" y="1894046"/>
            <a:chExt cx="3540374" cy="859937"/>
          </a:xfrm>
        </p:grpSpPr>
        <p:sp>
          <p:nvSpPr>
            <p:cNvPr id="38" name="자유형 37"/>
            <p:cNvSpPr/>
            <p:nvPr/>
          </p:nvSpPr>
          <p:spPr>
            <a:xfrm>
              <a:off x="1317832" y="1899013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317832" y="1894046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001837" y="2151778"/>
              <a:ext cx="371475" cy="342964"/>
            </a:xfrm>
            <a:prstGeom prst="ellipse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913030" y="4489644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06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65300" y="2487717"/>
            <a:ext cx="2182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개발목적 및 요구사항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75302" y="2450297"/>
            <a:ext cx="1762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및 개발환경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65300" y="3540241"/>
            <a:ext cx="18759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USECASE-DIAGRAM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287114" y="3519336"/>
            <a:ext cx="8632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구조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65300" y="4574499"/>
            <a:ext cx="1506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 구조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175302" y="4583644"/>
            <a:ext cx="15305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기능 및 후기</a:t>
            </a:r>
          </a:p>
        </p:txBody>
      </p:sp>
    </p:spTree>
    <p:extLst>
      <p:ext uri="{BB962C8B-B14F-4D97-AF65-F5344CB8AC3E}">
        <p14:creationId xmlns:p14="http://schemas.microsoft.com/office/powerpoint/2010/main" val="153711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논리적 모델링</a:t>
            </a:r>
          </a:p>
        </p:txBody>
      </p:sp>
      <p:pic>
        <p:nvPicPr>
          <p:cNvPr id="7" name="Picture 2" descr="C:\Users\alfo\Desktop\우리집고양이\데이터모델링\20190102\20190108\논리적모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1590" r="4020" b="7865"/>
          <a:stretch/>
        </p:blipFill>
        <p:spPr bwMode="auto">
          <a:xfrm>
            <a:off x="235757" y="1124203"/>
            <a:ext cx="9407973" cy="55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837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7044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물리적 모델링</a:t>
            </a:r>
          </a:p>
        </p:txBody>
      </p:sp>
      <p:pic>
        <p:nvPicPr>
          <p:cNvPr id="8" name="Picture 2" descr="C:\Users\alfo\Desktop\우리집고양이\데이터모델링\20190102\20190108\물리적모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" t="2312" r="2872" b="7397"/>
          <a:stretch/>
        </p:blipFill>
        <p:spPr bwMode="auto">
          <a:xfrm>
            <a:off x="244715" y="1174938"/>
            <a:ext cx="9397299" cy="53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6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7" y="1210381"/>
            <a:ext cx="3617728" cy="53499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56" y="1313905"/>
            <a:ext cx="3819048" cy="51428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358"/>
          <a:stretch/>
        </p:blipFill>
        <p:spPr>
          <a:xfrm>
            <a:off x="6369097" y="1109926"/>
            <a:ext cx="2428674" cy="55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69" y="1191743"/>
            <a:ext cx="3819048" cy="54952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842"/>
          <a:stretch/>
        </p:blipFill>
        <p:spPr>
          <a:xfrm>
            <a:off x="4860215" y="1191743"/>
            <a:ext cx="3168000" cy="54952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308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8" y="1347975"/>
            <a:ext cx="3819048" cy="4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25" y="1347974"/>
            <a:ext cx="3828572" cy="51523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1953"/>
          <a:stretch/>
        </p:blipFill>
        <p:spPr>
          <a:xfrm>
            <a:off x="6111944" y="1348727"/>
            <a:ext cx="2988000" cy="41333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123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 r="16536"/>
          <a:stretch/>
        </p:blipFill>
        <p:spPr>
          <a:xfrm>
            <a:off x="2253879" y="1535253"/>
            <a:ext cx="2736000" cy="46380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" r="18299"/>
          <a:stretch/>
        </p:blipFill>
        <p:spPr>
          <a:xfrm>
            <a:off x="4881879" y="1535253"/>
            <a:ext cx="2772000" cy="31238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5811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r="15655"/>
          <a:stretch/>
        </p:blipFill>
        <p:spPr>
          <a:xfrm>
            <a:off x="1321219" y="1177842"/>
            <a:ext cx="2304000" cy="5498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r="15563"/>
          <a:stretch/>
        </p:blipFill>
        <p:spPr>
          <a:xfrm>
            <a:off x="3816000" y="1177842"/>
            <a:ext cx="2304000" cy="54980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r="15292"/>
          <a:stretch/>
        </p:blipFill>
        <p:spPr>
          <a:xfrm>
            <a:off x="6313212" y="1177842"/>
            <a:ext cx="2556000" cy="54952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53965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7" name="Picture 3" descr="C:\Users\JeJong\Desktop\diagramImage\Memb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41" y="1274954"/>
            <a:ext cx="68072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56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50" name="Picture 2" descr="C:\Users\JeJong\Desktop\diagramImage\C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925" y="1549978"/>
            <a:ext cx="7016750" cy="47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3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860866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관리 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074" name="Picture 2" descr="C:\Users\JeJong\Desktop\diagramImage\CatC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15" y="1592680"/>
            <a:ext cx="8045451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28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11285" y="1303507"/>
            <a:ext cx="9309370" cy="487355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8412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개발목적</a:t>
            </a:r>
            <a:endParaRPr lang="en-US" altLang="ko-KR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247336" y="2741652"/>
            <a:ext cx="1291120" cy="1192022"/>
          </a:xfrm>
          <a:prstGeom prst="ellipse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막힌 원호 8"/>
          <p:cNvSpPr/>
          <p:nvPr/>
        </p:nvSpPr>
        <p:spPr>
          <a:xfrm rot="5400000">
            <a:off x="2642396" y="2545183"/>
            <a:ext cx="1463311" cy="1584960"/>
          </a:xfrm>
          <a:prstGeom prst="blockArc">
            <a:avLst/>
          </a:prstGeom>
          <a:solidFill>
            <a:srgbClr val="F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막힌 원호 12"/>
          <p:cNvSpPr/>
          <p:nvPr/>
        </p:nvSpPr>
        <p:spPr>
          <a:xfrm rot="16200000">
            <a:off x="5680087" y="2545183"/>
            <a:ext cx="1463311" cy="1584960"/>
          </a:xfrm>
          <a:prstGeom prst="blockArc">
            <a:avLst/>
          </a:prstGeom>
          <a:solidFill>
            <a:srgbClr val="FF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66923" y="3065217"/>
            <a:ext cx="851946" cy="63137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ko-KR" altLang="en-US" sz="18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우리집</a:t>
            </a:r>
            <a:endParaRPr lang="en-US" altLang="ko-KR" sz="18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ko-KR" altLang="en-US" sz="1800" b="1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고양이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638510" y="1681727"/>
            <a:ext cx="2640065" cy="1665919"/>
            <a:chOff x="628782" y="1681727"/>
            <a:chExt cx="2640065" cy="1665919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85220" y="1956591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28782" y="2154416"/>
              <a:ext cx="539077" cy="497702"/>
            </a:xfrm>
            <a:prstGeom prst="ellipse">
              <a:avLst/>
            </a:prstGeom>
            <a:solidFill>
              <a:srgbClr val="FF8971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15558" y="2182541"/>
              <a:ext cx="1931004" cy="939153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통계보기 및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간단한 </a:t>
              </a:r>
              <a:r>
                <a:rPr lang="en-US" altLang="ko-KR" sz="1400" dirty="0">
                  <a:latin typeface="+mj-ea"/>
                  <a:ea typeface="+mj-ea"/>
                  <a:cs typeface="HY고딕 A1 500" panose="02000600000101010101" pitchFamily="2" charset="-127"/>
                </a:rPr>
                <a:t>1:1</a:t>
              </a:r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문의관리로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보다 쉬운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회원</a:t>
              </a:r>
              <a:r>
                <a:rPr lang="en-US" altLang="ko-KR" sz="1400" dirty="0"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매출관리 가능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90656" y="1681727"/>
              <a:ext cx="2172753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r"/>
              <a:r>
                <a:rPr lang="ko-KR" altLang="en-US" sz="1800" dirty="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쉬운 매출관리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46560" y="3440128"/>
            <a:ext cx="2664869" cy="1642147"/>
            <a:chOff x="666016" y="3440128"/>
            <a:chExt cx="2664869" cy="1642147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922454" y="3440128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666016" y="4134081"/>
              <a:ext cx="539077" cy="497702"/>
            </a:xfrm>
            <a:prstGeom prst="ellipse">
              <a:avLst/>
            </a:prstGeom>
            <a:solidFill>
              <a:srgbClr val="FF8971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158131" y="3812785"/>
              <a:ext cx="2017615" cy="508266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편리한 인터페이스로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상품 관리를 간단하게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14404" y="4727898"/>
              <a:ext cx="2416481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r"/>
              <a:r>
                <a:rPr lang="ko-KR" altLang="en-US" sz="180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한눈에 보는 재고현황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494838" y="1621450"/>
            <a:ext cx="2646543" cy="1665919"/>
            <a:chOff x="885220" y="1681727"/>
            <a:chExt cx="2646543" cy="1665919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885220" y="1956591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992686" y="2154416"/>
              <a:ext cx="539077" cy="497702"/>
            </a:xfrm>
            <a:prstGeom prst="ellipse">
              <a:avLst/>
            </a:prstGeom>
            <a:solidFill>
              <a:srgbClr val="FF9BCD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65674" y="2154416"/>
              <a:ext cx="2022715" cy="939153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고양이에 관한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각종 정보제공 및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정보공유를 위한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커뮤니티 제공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90656" y="1681727"/>
              <a:ext cx="2172753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r>
                <a:rPr lang="ko-KR" altLang="en-US" sz="1800" dirty="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내 고양이는 신이다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520" y="3372965"/>
            <a:ext cx="2663794" cy="1642147"/>
            <a:chOff x="905203" y="3440128"/>
            <a:chExt cx="2663794" cy="164214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922454" y="3440128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029920" y="4134081"/>
              <a:ext cx="539077" cy="497702"/>
            </a:xfrm>
            <a:prstGeom prst="ellipse">
              <a:avLst/>
            </a:prstGeom>
            <a:solidFill>
              <a:srgbClr val="FF9BCD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42610" y="3692630"/>
              <a:ext cx="1737443" cy="939153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내 반려 고양이에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맞춘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추천상품의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손쉬운 구매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05203" y="4727898"/>
              <a:ext cx="2172753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r>
                <a:rPr lang="ko-KR" altLang="en-US" sz="1800" dirty="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쉬운 구매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535899" y="5316726"/>
            <a:ext cx="1378304" cy="569821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32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en-US" altLang="ko-KR" sz="32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39524" y="5308552"/>
            <a:ext cx="1378304" cy="569821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3200" dirty="0">
                <a:solidFill>
                  <a:srgbClr val="FF9BCD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endParaRPr lang="en-US" altLang="ko-KR" sz="3200" dirty="0">
              <a:solidFill>
                <a:srgbClr val="FF9BCD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2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3" y="460076"/>
            <a:ext cx="698600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관리 정보 게시판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4098" name="Picture 2" descr="C:\Users\JeJong\Desktop\diagramImage\CatCartRep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91" y="1834609"/>
            <a:ext cx="73787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5122" name="Picture 2" descr="C:\Users\JeJong\Desktop\diagramImage\FA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8" y="1587315"/>
            <a:ext cx="9100645" cy="477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146" name="Picture 2" descr="C:\Users\JeJong\Desktop\diagramImage\In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1" y="1519979"/>
            <a:ext cx="93726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ID / PW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170" name="Picture 2" descr="C:\Users\JeJong\Desktop\diagramImage\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399" y="2308750"/>
            <a:ext cx="7315200" cy="3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상품목록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4" name="Picture 2" descr="C:\Users\JeJong\Desktop\diagramImage\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66" y="1365284"/>
            <a:ext cx="51879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장바구니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218" name="Picture 2" descr="C:\Users\JeJong\Desktop\diagramImage\C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1" y="1209022"/>
            <a:ext cx="89408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42" name="Picture 2" descr="C:\Users\JeJong\Desktop\diagramImage\MyOr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66" y="1126028"/>
            <a:ext cx="6965950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3" y="460076"/>
            <a:ext cx="66981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266" name="Picture 2" descr="C:\Users\JeJong\Desktop\diagramImage\Not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16" y="1592324"/>
            <a:ext cx="9340850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리뷰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2290" name="Picture 2" descr="C:\Users\JeJong\Desktop\diagramImage\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56" y="1688532"/>
            <a:ext cx="8623594" cy="39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48439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로그인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/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아웃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3314" name="Picture 2" descr="C:\Users\JeJong\Desktop\관리자 UML\관리자 로그인 &amp; 로그아웃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734" y="1948877"/>
            <a:ext cx="5510213" cy="357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7880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요구사항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2986" y="1653871"/>
            <a:ext cx="8633503" cy="4357315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9030" y="2007315"/>
            <a:ext cx="880721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회원가입을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로그인과 로그아웃을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탈퇴한 회원은 </a:t>
            </a:r>
            <a:r>
              <a:rPr lang="ko-KR" altLang="en-US" sz="1800" dirty="0" err="1">
                <a:latin typeface="+mj-ea"/>
                <a:ea typeface="+mj-ea"/>
              </a:rPr>
              <a:t>로그인을</a:t>
            </a:r>
            <a:r>
              <a:rPr lang="ko-KR" altLang="en-US" sz="1800" dirty="0">
                <a:latin typeface="+mj-ea"/>
                <a:ea typeface="+mj-ea"/>
              </a:rPr>
              <a:t> 할 수 없다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마이페이지에서</a:t>
            </a:r>
            <a:r>
              <a:rPr lang="ko-KR" altLang="en-US" sz="1800" dirty="0">
                <a:latin typeface="+mj-ea"/>
                <a:ea typeface="+mj-ea"/>
              </a:rPr>
              <a:t> 장바구니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구매내역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br>
              <a:rPr lang="en-US" altLang="ko-KR" sz="1800" dirty="0">
                <a:latin typeface="+mj-ea"/>
                <a:ea typeface="+mj-ea"/>
              </a:rPr>
            </a:br>
            <a:r>
              <a:rPr lang="ko-KR" altLang="en-US" sz="1800" dirty="0">
                <a:latin typeface="+mj-ea"/>
                <a:ea typeface="+mj-ea"/>
              </a:rPr>
              <a:t>주문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취소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회원 정보 수정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탈퇴를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회원 </a:t>
            </a:r>
            <a:r>
              <a:rPr lang="ko-KR" altLang="en-US" sz="1800" dirty="0" err="1">
                <a:latin typeface="+mj-ea"/>
                <a:ea typeface="+mj-ea"/>
              </a:rPr>
              <a:t>반려묘의</a:t>
            </a:r>
            <a:r>
              <a:rPr lang="ko-KR" altLang="en-US" sz="1800" dirty="0">
                <a:latin typeface="+mj-ea"/>
                <a:ea typeface="+mj-ea"/>
              </a:rPr>
              <a:t> 상태에 따라 추천 상품을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결제를 하면 </a:t>
            </a:r>
            <a:r>
              <a:rPr lang="ko-KR" altLang="en-US" sz="1800" dirty="0" err="1">
                <a:latin typeface="+mj-ea"/>
                <a:ea typeface="+mj-ea"/>
              </a:rPr>
              <a:t>마일리지</a:t>
            </a:r>
            <a:r>
              <a:rPr lang="ko-KR" altLang="en-US" sz="1800" dirty="0">
                <a:latin typeface="+mj-ea"/>
                <a:ea typeface="+mj-ea"/>
              </a:rPr>
              <a:t> 적립이 된다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상품을 구매한 회원은 리뷰를 작성할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꿀팁</a:t>
            </a:r>
            <a:r>
              <a:rPr lang="ko-KR" altLang="en-US" sz="1800" dirty="0">
                <a:latin typeface="+mj-ea"/>
                <a:ea typeface="+mj-ea"/>
              </a:rPr>
              <a:t> 공유 및 </a:t>
            </a:r>
            <a:r>
              <a:rPr lang="ko-KR" altLang="en-US" sz="1800" dirty="0" err="1">
                <a:latin typeface="+mj-ea"/>
                <a:ea typeface="+mj-ea"/>
              </a:rPr>
              <a:t>반려묘</a:t>
            </a:r>
            <a:r>
              <a:rPr lang="ko-KR" altLang="en-US" sz="1800" dirty="0">
                <a:latin typeface="+mj-ea"/>
                <a:ea typeface="+mj-ea"/>
              </a:rPr>
              <a:t> 자랑 게시판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작성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en-US" altLang="ko-KR" sz="1800" dirty="0">
                <a:latin typeface="+mj-ea"/>
                <a:ea typeface="+mj-ea"/>
              </a:rPr>
              <a:t>1:1 </a:t>
            </a:r>
            <a:r>
              <a:rPr lang="ko-KR" altLang="en-US" sz="1800" dirty="0">
                <a:latin typeface="+mj-ea"/>
                <a:ea typeface="+mj-ea"/>
              </a:rPr>
              <a:t>문의를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공지사항을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sz="1800" dirty="0">
                <a:latin typeface="+mj-ea"/>
                <a:ea typeface="+mj-ea"/>
              </a:rPr>
              <a:t>FAQ </a:t>
            </a:r>
            <a:r>
              <a:rPr lang="ko-KR" altLang="en-US" sz="1800" dirty="0" err="1">
                <a:latin typeface="+mj-ea"/>
                <a:ea typeface="+mj-ea"/>
              </a:rPr>
              <a:t>게시글을</a:t>
            </a:r>
            <a:r>
              <a:rPr lang="ko-KR" altLang="en-US" sz="1800" dirty="0">
                <a:latin typeface="+mj-ea"/>
                <a:ea typeface="+mj-ea"/>
              </a:rPr>
              <a:t>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고양이 관리정보 </a:t>
            </a:r>
            <a:r>
              <a:rPr lang="ko-KR" altLang="en-US" sz="1800" dirty="0" err="1">
                <a:latin typeface="+mj-ea"/>
                <a:ea typeface="+mj-ea"/>
              </a:rPr>
              <a:t>게시글을</a:t>
            </a:r>
            <a:r>
              <a:rPr lang="ko-KR" altLang="en-US" sz="1800" dirty="0">
                <a:latin typeface="+mj-ea"/>
                <a:ea typeface="+mj-ea"/>
              </a:rPr>
              <a:t> 조회할 수 있고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댓글을</a:t>
            </a:r>
            <a:r>
              <a:rPr lang="ko-KR" altLang="en-US" sz="1800" dirty="0">
                <a:latin typeface="+mj-ea"/>
                <a:ea typeface="+mj-ea"/>
              </a:rPr>
              <a:t> 달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23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4338" name="Picture 2" descr="C:\Users\JeJong\Desktop\관리자 UML\관리자 1대1문의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84" y="1842007"/>
            <a:ext cx="6081713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275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</a:t>
            </a:r>
            <a:r>
              <a:rPr lang="ko-KR" altLang="en-US" sz="1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답변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8434" name="Picture 2" descr="C:\Users\JeJong\Desktop\관리자 UML\관리자 문의답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735" y="1951072"/>
            <a:ext cx="5510212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33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5362" name="Picture 2" descr="C:\Users\JeJong\Desktop\관리자 UML\관리자 FAQ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91" y="1277523"/>
            <a:ext cx="6972301" cy="54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654572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6386" name="Picture 2" descr="C:\Users\JeJong\Desktop\관리자 UML\관리자 고양이 관리정보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91" y="1168383"/>
            <a:ext cx="8160699" cy="53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67065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7411" name="Picture 3" descr="C:\Users\JeJong\Desktop\관리자 UML\관리자 공지사항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541" y="1172664"/>
            <a:ext cx="6324600" cy="502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상품 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9458" name="Picture 2" descr="C:\Users\JeJong\Desktop\관리자 UML\관리자 상품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72" y="1082553"/>
            <a:ext cx="3467039" cy="537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주문 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482" name="Picture 2" descr="C:\Users\JeJong\Desktop\관리자 UML\관리자 주문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297" y="1207500"/>
            <a:ext cx="5127088" cy="52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회원관리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1506" name="Picture 2" descr="C:\Users\JeJong\Desktop\관리자 UML\관리자 회원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55" y="1240779"/>
            <a:ext cx="6527971" cy="529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69010" y="2868497"/>
            <a:ext cx="7290790" cy="816042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페이지 </a:t>
            </a:r>
            <a:r>
              <a:rPr lang="en-US" altLang="ko-KR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설명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2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FEF998-2886-4044-B156-A35232F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61" y="1108321"/>
            <a:ext cx="5830556" cy="57496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메인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705817" y="1650027"/>
            <a:ext cx="19264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각각 </a:t>
            </a:r>
            <a:endParaRPr lang="en-US" altLang="ko-KR" dirty="0"/>
          </a:p>
          <a:p>
            <a:pPr algn="ctr"/>
            <a:r>
              <a:rPr lang="ko-KR" altLang="en-US" dirty="0"/>
              <a:t>회원가입과 </a:t>
            </a:r>
            <a:endParaRPr lang="en-US" altLang="ko-KR" dirty="0"/>
          </a:p>
          <a:p>
            <a:pPr algn="ctr"/>
            <a:r>
              <a:rPr lang="ko-KR" altLang="en-US" dirty="0"/>
              <a:t>로그인 페이지로 </a:t>
            </a:r>
            <a:endParaRPr lang="en-US" altLang="ko-KR" dirty="0"/>
          </a:p>
          <a:p>
            <a:pPr algn="ctr"/>
            <a:r>
              <a:rPr lang="ko-KR" altLang="en-US" dirty="0"/>
              <a:t>이동</a:t>
            </a:r>
            <a:endParaRPr lang="en-US" altLang="ko-K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8" idx="0"/>
            <a:endCxn id="14" idx="3"/>
          </p:cNvCxnSpPr>
          <p:nvPr/>
        </p:nvCxnSpPr>
        <p:spPr>
          <a:xfrm flipH="1" flipV="1">
            <a:off x="7634796" y="1157495"/>
            <a:ext cx="1034249" cy="49253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3B32440-9730-4536-96B4-C5DF50404893}"/>
              </a:ext>
            </a:extLst>
          </p:cNvPr>
          <p:cNvSpPr/>
          <p:nvPr/>
        </p:nvSpPr>
        <p:spPr>
          <a:xfrm>
            <a:off x="6915705" y="1018850"/>
            <a:ext cx="719091" cy="27729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579EE87-6ABD-48C1-9E9F-4BF9260E45EA}"/>
              </a:ext>
            </a:extLst>
          </p:cNvPr>
          <p:cNvSpPr/>
          <p:nvPr/>
        </p:nvSpPr>
        <p:spPr>
          <a:xfrm>
            <a:off x="2041864" y="1018850"/>
            <a:ext cx="1074199" cy="631177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173754" y="1820442"/>
            <a:ext cx="1816114" cy="116955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상단의 로고를 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메인 화면 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전체 상품 리스트</a:t>
            </a:r>
            <a:r>
              <a:rPr lang="en-US" altLang="ko-KR" sz="1400" dirty="0"/>
              <a:t>) </a:t>
            </a:r>
            <a:r>
              <a:rPr lang="ko-KR" altLang="en-US" sz="1400" dirty="0"/>
              <a:t>로 이동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  <a:stCxn id="19" idx="0"/>
            <a:endCxn id="18" idx="1"/>
          </p:cNvCxnSpPr>
          <p:nvPr/>
        </p:nvCxnSpPr>
        <p:spPr>
          <a:xfrm flipV="1">
            <a:off x="1081811" y="1334439"/>
            <a:ext cx="960053" cy="48600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F6563C2-6135-488B-84EB-7637A5D86B93}"/>
              </a:ext>
            </a:extLst>
          </p:cNvPr>
          <p:cNvSpPr/>
          <p:nvPr/>
        </p:nvSpPr>
        <p:spPr>
          <a:xfrm>
            <a:off x="2547424" y="1961811"/>
            <a:ext cx="4545833" cy="50618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42AE30-A1B0-4575-A3D2-0157BCEC404A}"/>
              </a:ext>
            </a:extLst>
          </p:cNvPr>
          <p:cNvSpPr txBox="1"/>
          <p:nvPr/>
        </p:nvSpPr>
        <p:spPr>
          <a:xfrm>
            <a:off x="5066088" y="3278000"/>
            <a:ext cx="3429842" cy="116955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추천 상품 리스트 영역으로</a:t>
            </a:r>
            <a:endParaRPr lang="en-US" altLang="ko-KR" sz="1400" dirty="0"/>
          </a:p>
          <a:p>
            <a:pPr algn="ctr"/>
            <a:r>
              <a:rPr lang="ko-KR" altLang="en-US" sz="1400" dirty="0"/>
              <a:t>로그인 전에는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아무것도 표기되지 않으며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영역 클릭 시 </a:t>
            </a:r>
            <a:endParaRPr lang="en-US" altLang="ko-KR" sz="1400" dirty="0"/>
          </a:p>
          <a:p>
            <a:pPr algn="ctr"/>
            <a:r>
              <a:rPr lang="ko-KR" altLang="en-US" sz="1400" dirty="0"/>
              <a:t>로그인 화면으로 전환된다</a:t>
            </a:r>
            <a:endParaRPr lang="en-US" altLang="ko-KR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DFA2278F-9034-407B-A294-A1700B2C522C}"/>
              </a:ext>
            </a:extLst>
          </p:cNvPr>
          <p:cNvCxnSpPr>
            <a:cxnSpLocks/>
            <a:stCxn id="29" idx="0"/>
            <a:endCxn id="27" idx="2"/>
          </p:cNvCxnSpPr>
          <p:nvPr/>
        </p:nvCxnSpPr>
        <p:spPr>
          <a:xfrm flipH="1" flipV="1">
            <a:off x="4820341" y="2467992"/>
            <a:ext cx="1960668" cy="81000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58404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요구사항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0581" y="1760931"/>
            <a:ext cx="8633503" cy="3765226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4627" y="1776967"/>
            <a:ext cx="77118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관리자 </a:t>
            </a:r>
            <a:r>
              <a:rPr lang="en-US" altLang="ko-KR" sz="2000" dirty="0">
                <a:latin typeface="+mj-ea"/>
                <a:ea typeface="+mj-ea"/>
              </a:rPr>
              <a:t>ID</a:t>
            </a:r>
            <a:r>
              <a:rPr lang="ko-KR" altLang="en-US" sz="2000" dirty="0">
                <a:latin typeface="+mj-ea"/>
                <a:ea typeface="+mj-ea"/>
              </a:rPr>
              <a:t>와 </a:t>
            </a:r>
            <a:r>
              <a:rPr lang="en-US" altLang="ko-KR" sz="2000" dirty="0">
                <a:latin typeface="+mj-ea"/>
                <a:ea typeface="+mj-ea"/>
              </a:rPr>
              <a:t>PW</a:t>
            </a:r>
            <a:r>
              <a:rPr lang="ko-KR" altLang="en-US" sz="2000" dirty="0">
                <a:latin typeface="+mj-ea"/>
                <a:ea typeface="+mj-ea"/>
              </a:rPr>
              <a:t>로 </a:t>
            </a:r>
            <a:r>
              <a:rPr lang="ko-KR" altLang="en-US" sz="2000" dirty="0" err="1">
                <a:latin typeface="+mj-ea"/>
                <a:ea typeface="+mj-ea"/>
              </a:rPr>
              <a:t>로그인을</a:t>
            </a:r>
            <a:r>
              <a:rPr lang="ko-KR" altLang="en-US" sz="2000" dirty="0">
                <a:latin typeface="+mj-ea"/>
                <a:ea typeface="+mj-ea"/>
              </a:rPr>
              <a:t> 하면 관리자 페이지로 이동한다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회원 정보를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관리 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상품 정보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수정할 </a:t>
            </a:r>
            <a:r>
              <a:rPr lang="ko-KR" altLang="en-US" sz="2000" dirty="0">
                <a:latin typeface="+mj-ea"/>
                <a:ea typeface="+mj-ea"/>
              </a:rPr>
              <a:t>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r>
              <a:rPr lang="en-US" altLang="ko-KR" sz="1100" dirty="0" smtClean="0">
                <a:latin typeface="+mj-ea"/>
                <a:ea typeface="+mj-ea"/>
              </a:rPr>
              <a:t>(</a:t>
            </a:r>
            <a:r>
              <a:rPr lang="ko-KR" altLang="en-US" sz="1100" dirty="0" smtClean="0">
                <a:latin typeface="+mj-ea"/>
                <a:ea typeface="+mj-ea"/>
              </a:rPr>
              <a:t>판매가격과 재고수량만 수정할 수 있음</a:t>
            </a:r>
            <a:r>
              <a:rPr lang="en-US" altLang="ko-KR" sz="1100" dirty="0" smtClean="0">
                <a:latin typeface="+mj-ea"/>
                <a:ea typeface="+mj-ea"/>
              </a:rPr>
              <a:t>)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주문 현황을 조회하고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주문상태를 변경할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연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월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일 별 가입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탈퇴회원 수 통계를 조회할 수 있고</a:t>
            </a:r>
            <a:r>
              <a:rPr lang="en-US" altLang="ko-KR" sz="2000" dirty="0" smtClean="0">
                <a:latin typeface="+mj-ea"/>
                <a:ea typeface="+mj-ea"/>
              </a:rPr>
              <a:t>,</a:t>
            </a:r>
          </a:p>
          <a:p>
            <a:r>
              <a:rPr lang="ko-KR" altLang="en-US" sz="2000" dirty="0" smtClean="0">
                <a:latin typeface="+mj-ea"/>
                <a:ea typeface="+mj-ea"/>
              </a:rPr>
              <a:t>    조회된 통계를 엑셀로 저장할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연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월 별 매출통계를 조회할 수 있고</a:t>
            </a:r>
            <a:r>
              <a:rPr lang="en-US" altLang="ko-KR" sz="2000" dirty="0" smtClean="0">
                <a:latin typeface="+mj-ea"/>
                <a:ea typeface="+mj-ea"/>
              </a:rPr>
              <a:t>,</a:t>
            </a:r>
          </a:p>
          <a:p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ko-KR" altLang="en-US" sz="2000" dirty="0" smtClean="0">
                <a:latin typeface="+mj-ea"/>
                <a:ea typeface="+mj-ea"/>
              </a:rPr>
              <a:t>조회된 통계를 엑셀로 저장할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공지사항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수정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삭제 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사용자의 문의내용을 조회할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문의에 대한 답변을 등록할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고양이 관리정보 게시판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수정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삭제 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00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46BE7FD-6279-4106-A379-F99836A77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14" y="4457425"/>
            <a:ext cx="2924899" cy="2375407"/>
          </a:xfrm>
          <a:prstGeom prst="rect">
            <a:avLst/>
          </a:prstGeom>
        </p:spPr>
      </p:pic>
      <p:pic>
        <p:nvPicPr>
          <p:cNvPr id="9219" name="Picture 3" descr="C:\Users\JeJong\Desktop\희강\우편번호 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6" y="1242461"/>
            <a:ext cx="2646947" cy="2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JeJong\Desktop\희강\회원가입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733" y="1009156"/>
            <a:ext cx="4734814" cy="345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회원가입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086586" y="513897"/>
            <a:ext cx="2171890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버튼 클릭 시 </a:t>
            </a:r>
            <a:endParaRPr lang="en-US" altLang="ko-KR" dirty="0"/>
          </a:p>
          <a:p>
            <a:pPr algn="ctr"/>
            <a:r>
              <a:rPr lang="ko-KR" altLang="en-US" dirty="0"/>
              <a:t>가입된 회원이면 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사용가능 아이디입니다</a:t>
            </a:r>
            <a:r>
              <a:rPr lang="en-US" altLang="ko-KR" dirty="0"/>
              <a:t>’ </a:t>
            </a:r>
            <a:r>
              <a:rPr lang="ko-KR" altLang="en-US" dirty="0"/>
              <a:t>알림 창을 띄운다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H="1">
            <a:off x="3368274" y="1337912"/>
            <a:ext cx="2718313" cy="16399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136808" y="3657600"/>
            <a:ext cx="876144" cy="2846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80011" y="3149961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다음 우편번호 찾기 </a:t>
            </a:r>
            <a:r>
              <a:rPr lang="en-US" altLang="ko-KR" dirty="0"/>
              <a:t>API </a:t>
            </a:r>
            <a:r>
              <a:rPr lang="ko-KR" altLang="en-US" dirty="0"/>
              <a:t>이용 우편번호와 주소를 찾아온다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615195" y="5291446"/>
            <a:ext cx="2267855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모든 정보 입력 후</a:t>
            </a:r>
            <a:endParaRPr lang="en-US" altLang="ko-KR" dirty="0"/>
          </a:p>
          <a:p>
            <a:pPr algn="ctr"/>
            <a:r>
              <a:rPr lang="ko-KR" altLang="en-US" dirty="0"/>
              <a:t>완료하기 버튼 입력 </a:t>
            </a:r>
            <a:endParaRPr lang="en-US" altLang="ko-KR" dirty="0"/>
          </a:p>
          <a:p>
            <a:pPr algn="ctr"/>
            <a:r>
              <a:rPr lang="ko-KR" altLang="en-US" dirty="0"/>
              <a:t>성공 시 회원가입 성공</a:t>
            </a:r>
            <a:endParaRPr lang="en-US" altLang="ko-KR" dirty="0"/>
          </a:p>
          <a:p>
            <a:pPr algn="ctr"/>
            <a:r>
              <a:rPr lang="ko-KR" altLang="en-US" dirty="0"/>
              <a:t>페이지로 이동</a:t>
            </a:r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419725" y="4313562"/>
            <a:ext cx="1329398" cy="97788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 descr="C:\Users\JeJong\Desktop\희강\가능아이디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51" y="1596420"/>
            <a:ext cx="3391045" cy="10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938618" y="1616828"/>
            <a:ext cx="3363178" cy="1015663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9221" name="Picture 5" descr="C:\Users\JeJong\Desktop\희강\불일치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30" y="4091905"/>
            <a:ext cx="3113470" cy="49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012952" y="3577450"/>
            <a:ext cx="710645" cy="21722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00450" y="2304040"/>
            <a:ext cx="3447285" cy="109519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047735" y="2775988"/>
            <a:ext cx="2440480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 불 일치 시</a:t>
            </a:r>
            <a:endParaRPr lang="en-US" altLang="ko-KR" dirty="0"/>
          </a:p>
          <a:p>
            <a:pPr algn="ctr"/>
            <a:r>
              <a:rPr lang="ko-KR" altLang="en-US" dirty="0"/>
              <a:t>불일치함을 나타내며</a:t>
            </a:r>
            <a:endParaRPr lang="en-US" altLang="ko-KR" dirty="0"/>
          </a:p>
          <a:p>
            <a:pPr algn="ctr"/>
            <a:r>
              <a:rPr lang="ko-KR" altLang="en-US" dirty="0"/>
              <a:t>회원가입버튼 비 활성화 </a:t>
            </a:r>
            <a:endParaRPr lang="en-US" altLang="ko-KR" dirty="0"/>
          </a:p>
          <a:p>
            <a:pPr algn="ctr"/>
            <a:r>
              <a:rPr lang="ko-KR" altLang="en-US" dirty="0"/>
              <a:t>일치 시 회원가입 버튼이 </a:t>
            </a:r>
            <a:r>
              <a:rPr lang="en-US" altLang="ko-KR" dirty="0"/>
              <a:t> </a:t>
            </a:r>
            <a:r>
              <a:rPr lang="ko-KR" altLang="en-US" dirty="0"/>
              <a:t>활성화 된다</a:t>
            </a:r>
            <a:r>
              <a:rPr lang="en-US" altLang="ko-KR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749123" y="4074693"/>
            <a:ext cx="3123960" cy="5539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4472EBA-B75F-4169-AD1D-E0B6FAD08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" y="4197265"/>
            <a:ext cx="2339278" cy="25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eJong\Desktop\ppt사진 회원,고양이\로그인실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697" y="1155707"/>
            <a:ext cx="4910103" cy="435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로그인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509919" y="3265185"/>
            <a:ext cx="1846556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버튼 클릭 시</a:t>
            </a:r>
            <a:endParaRPr lang="en-US" altLang="ko-KR" dirty="0"/>
          </a:p>
          <a:p>
            <a:pPr algn="ctr"/>
            <a:r>
              <a:rPr lang="ko-KR" altLang="en-US" dirty="0"/>
              <a:t>아이디와 암호화된</a:t>
            </a:r>
            <a:endParaRPr lang="en-US" altLang="ko-KR" dirty="0"/>
          </a:p>
          <a:p>
            <a:pPr algn="ctr"/>
            <a:r>
              <a:rPr lang="ko-KR" altLang="en-US" dirty="0"/>
              <a:t>비밀번호를 보내어</a:t>
            </a:r>
            <a:endParaRPr lang="en-US" altLang="ko-KR" dirty="0"/>
          </a:p>
          <a:p>
            <a:pPr algn="ctr"/>
            <a:r>
              <a:rPr lang="ko-KR" altLang="en-US" dirty="0"/>
              <a:t>등록된 정보와 </a:t>
            </a:r>
            <a:endParaRPr lang="en-US" altLang="ko-KR" dirty="0"/>
          </a:p>
          <a:p>
            <a:pPr algn="ctr"/>
            <a:r>
              <a:rPr lang="ko-KR" altLang="en-US" dirty="0"/>
              <a:t>동일하면 상태를 반환 정상 회원인 경우 </a:t>
            </a:r>
            <a:endParaRPr lang="en-US" altLang="ko-KR" dirty="0"/>
          </a:p>
          <a:p>
            <a:pPr algn="ctr"/>
            <a:r>
              <a:rPr lang="ko-KR" altLang="en-US" dirty="0"/>
              <a:t>세션을 설정하고 </a:t>
            </a:r>
            <a:endParaRPr lang="en-US" altLang="ko-KR" dirty="0"/>
          </a:p>
          <a:p>
            <a:pPr algn="ctr"/>
            <a:r>
              <a:rPr lang="ko-KR" altLang="en-US" dirty="0"/>
              <a:t>메인 페이지로 이동 </a:t>
            </a:r>
            <a:endParaRPr lang="en-US" altLang="ko-K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flipH="1" flipV="1">
            <a:off x="7230244" y="4037964"/>
            <a:ext cx="279675" cy="19671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512102" y="4343838"/>
            <a:ext cx="2718142" cy="42886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512102" y="3760965"/>
            <a:ext cx="2718142" cy="5539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6" idx="2"/>
            <a:endCxn id="10" idx="1"/>
          </p:cNvCxnSpPr>
          <p:nvPr/>
        </p:nvCxnSpPr>
        <p:spPr>
          <a:xfrm>
            <a:off x="3060086" y="2862303"/>
            <a:ext cx="1452016" cy="169596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2136808" y="2077473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정보 미 일치 및</a:t>
            </a:r>
            <a:endParaRPr lang="en-US" altLang="ko-KR" dirty="0"/>
          </a:p>
          <a:p>
            <a:pPr algn="ctr"/>
            <a:r>
              <a:rPr lang="ko-KR" altLang="en-US" dirty="0"/>
              <a:t>탈퇴된 회원일 경우</a:t>
            </a:r>
            <a:endParaRPr lang="en-US" altLang="ko-KR" dirty="0"/>
          </a:p>
          <a:p>
            <a:pPr algn="ctr"/>
            <a:r>
              <a:rPr lang="ko-KR" altLang="en-US" dirty="0"/>
              <a:t>알림 문구 출력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737245" y="5907046"/>
            <a:ext cx="2267855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태그 클릭 시</a:t>
            </a:r>
            <a:endParaRPr lang="en-US" altLang="ko-KR" dirty="0"/>
          </a:p>
          <a:p>
            <a:pPr algn="ctr"/>
            <a:r>
              <a:rPr lang="ko-KR" altLang="en-US" dirty="0"/>
              <a:t>해당하는 찾기 페이지로 이동</a:t>
            </a:r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H="1" flipV="1">
            <a:off x="5375472" y="5139535"/>
            <a:ext cx="495701" cy="76751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512102" y="4710670"/>
            <a:ext cx="1726740" cy="42886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DEC3AE3-25CD-4A9B-85D5-88C9CF44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0" y="2927934"/>
            <a:ext cx="2537061" cy="26092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DC36548B-4D4D-4204-BF23-51464C43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50" y="5781767"/>
            <a:ext cx="4201900" cy="5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eJong\Desktop\ppt사진 회원,고양이\아이디 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292" y="1867411"/>
            <a:ext cx="6033725" cy="13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아이디 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772" y="2160395"/>
            <a:ext cx="3356180" cy="5828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45732" y="1375565"/>
            <a:ext cx="18465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</a:t>
            </a:r>
            <a:r>
              <a:rPr lang="en-US" altLang="ko-KR" dirty="0"/>
              <a:t>E-Mail</a:t>
            </a:r>
            <a:r>
              <a:rPr lang="ko-KR" altLang="en-US" dirty="0"/>
              <a:t> 입력 시 </a:t>
            </a:r>
            <a:endParaRPr lang="en-US" altLang="ko-KR" dirty="0"/>
          </a:p>
          <a:p>
            <a:pPr algn="ctr"/>
            <a:r>
              <a:rPr lang="ko-KR" altLang="en-US" dirty="0"/>
              <a:t>해당 </a:t>
            </a:r>
            <a:r>
              <a:rPr lang="en-US" altLang="ko-KR" dirty="0"/>
              <a:t>E-Mail </a:t>
            </a:r>
            <a:r>
              <a:rPr lang="ko-KR" altLang="en-US" dirty="0"/>
              <a:t>로 가입한 모든 회원아이디를 표시한다</a:t>
            </a:r>
            <a:r>
              <a:rPr lang="en-US" altLang="ko-KR" dirty="0"/>
              <a:t>.</a:t>
            </a:r>
          </a:p>
        </p:txBody>
      </p:sp>
      <p:pic>
        <p:nvPicPr>
          <p:cNvPr id="6147" name="Picture 3" descr="C:\Users\JeJong\Desktop\ppt사진 회원,고양이\찾기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99" y="3998715"/>
            <a:ext cx="5946663" cy="193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772" y="4573674"/>
            <a:ext cx="2984391" cy="51079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45732" y="3788844"/>
            <a:ext cx="18465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클릭 시  회원 </a:t>
            </a:r>
            <a:r>
              <a:rPr lang="en-US" altLang="ko-KR" dirty="0"/>
              <a:t>ID</a:t>
            </a:r>
            <a:r>
              <a:rPr lang="ko-KR" altLang="en-US" dirty="0"/>
              <a:t>를</a:t>
            </a:r>
            <a:endParaRPr lang="en-US" altLang="ko-KR" dirty="0"/>
          </a:p>
          <a:p>
            <a:pPr algn="ctr"/>
            <a:r>
              <a:rPr lang="en-US" altLang="ko-KR" dirty="0"/>
              <a:t>Parameter </a:t>
            </a:r>
            <a:r>
              <a:rPr lang="ko-KR" altLang="en-US" dirty="0"/>
              <a:t>값으로</a:t>
            </a:r>
            <a:endParaRPr lang="en-US" altLang="ko-KR" dirty="0"/>
          </a:p>
          <a:p>
            <a:pPr algn="ctr"/>
            <a:r>
              <a:rPr lang="ko-KR" altLang="en-US" dirty="0"/>
              <a:t>비밀번호 찾기 창으로</a:t>
            </a:r>
            <a:r>
              <a:rPr lang="en-US" altLang="ko-KR" dirty="0"/>
              <a:t> </a:t>
            </a:r>
            <a:r>
              <a:rPr lang="ko-KR" altLang="en-US" dirty="0"/>
              <a:t>이동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9417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923687F-0EAA-4FDA-855E-BB1741A2B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2221355"/>
            <a:ext cx="3301286" cy="1168796"/>
          </a:xfrm>
          <a:prstGeom prst="rect">
            <a:avLst/>
          </a:prstGeom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904" y="5781186"/>
            <a:ext cx="51117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JeJong\Desktop\ppt사진 회원,고양이\비밀번호 찾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951" y="1062802"/>
            <a:ext cx="6213343" cy="32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비밀번호 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975261" y="1686050"/>
            <a:ext cx="2682714" cy="119050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935453" y="1062802"/>
            <a:ext cx="2039808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</a:t>
            </a:r>
            <a:r>
              <a:rPr lang="en-US" altLang="ko-KR" dirty="0"/>
              <a:t>ID </a:t>
            </a:r>
            <a:r>
              <a:rPr lang="ko-KR" altLang="en-US" dirty="0"/>
              <a:t>와 </a:t>
            </a:r>
            <a:r>
              <a:rPr lang="en-US" altLang="ko-KR" dirty="0"/>
              <a:t>E-Mail</a:t>
            </a:r>
            <a:r>
              <a:rPr lang="ko-KR" altLang="en-US" dirty="0"/>
              <a:t> 이</a:t>
            </a:r>
            <a:endParaRPr lang="en-US" altLang="ko-KR" dirty="0"/>
          </a:p>
          <a:p>
            <a:pPr algn="ctr"/>
            <a:r>
              <a:rPr lang="ko-KR" altLang="en-US" dirty="0"/>
              <a:t>저장된 정보와 일치할 경우 해당 </a:t>
            </a:r>
            <a:r>
              <a:rPr lang="en-US" altLang="ko-KR" dirty="0"/>
              <a:t>E-Mail</a:t>
            </a:r>
            <a:r>
              <a:rPr lang="ko-KR" altLang="en-US" dirty="0"/>
              <a:t>로 비밀번호 변경 링크를 보낸다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791904" y="5781186"/>
            <a:ext cx="5278462" cy="78483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26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525158" y="5301134"/>
            <a:ext cx="1334104" cy="81327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9060" y="5510894"/>
            <a:ext cx="2426098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</a:t>
            </a:r>
            <a:r>
              <a:rPr lang="en-US" altLang="ko-KR" dirty="0"/>
              <a:t>E-Mail</a:t>
            </a:r>
            <a:r>
              <a:rPr lang="ko-KR" altLang="en-US" dirty="0"/>
              <a:t> 링크로</a:t>
            </a:r>
            <a:endParaRPr lang="en-US" altLang="ko-KR" dirty="0"/>
          </a:p>
          <a:p>
            <a:pPr algn="ctr"/>
            <a:r>
              <a:rPr lang="ko-KR" altLang="en-US" dirty="0"/>
              <a:t>들어오면 변경할 비밀번호 입력 중복확인 완료 시</a:t>
            </a:r>
            <a:endParaRPr lang="en-US" altLang="ko-KR" dirty="0"/>
          </a:p>
          <a:p>
            <a:pPr algn="ctr"/>
            <a:r>
              <a:rPr lang="ko-KR" altLang="en-US" dirty="0"/>
              <a:t> 비밀번호를 변경할 수 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4A507CC-77EA-4E08-BC04-99F385D7A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" y="3429000"/>
            <a:ext cx="2981325" cy="1987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F1BC501-C7AF-427B-9CDD-F1D7595219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17" y="4573809"/>
            <a:ext cx="2254366" cy="10351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B8AE89-C70D-472A-BF92-01BF75B905BB}"/>
              </a:ext>
            </a:extLst>
          </p:cNvPr>
          <p:cNvSpPr txBox="1"/>
          <p:nvPr/>
        </p:nvSpPr>
        <p:spPr>
          <a:xfrm>
            <a:off x="3859262" y="5185718"/>
            <a:ext cx="589140" cy="2308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1" name="Straight Arrow Connector 14">
            <a:extLst>
              <a:ext uri="{FF2B5EF4-FFF2-40B4-BE49-F238E27FC236}">
                <a16:creationId xmlns="" xmlns:a16="http://schemas.microsoft.com/office/drawing/2014/main" id="{41F542E5-4E78-4406-B592-6412F878E66A}"/>
              </a:ext>
            </a:extLst>
          </p:cNvPr>
          <p:cNvCxnSpPr>
            <a:cxnSpLocks/>
          </p:cNvCxnSpPr>
          <p:nvPr/>
        </p:nvCxnSpPr>
        <p:spPr>
          <a:xfrm>
            <a:off x="4153832" y="5436717"/>
            <a:ext cx="0" cy="35848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326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Jong\Desktop\ppt사진 회원,고양이\회원 주소변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08" y="1316334"/>
            <a:ext cx="8261714" cy="414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회원정보 수정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9060" y="3020281"/>
            <a:ext cx="2124376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이름</a:t>
            </a:r>
            <a:r>
              <a:rPr lang="en-US" altLang="ko-KR" dirty="0"/>
              <a:t>,E-Mail,</a:t>
            </a:r>
            <a:r>
              <a:rPr lang="ko-KR" altLang="en-US" dirty="0"/>
              <a:t>핸드폰번호 변경 후  변경하기 버튼 클릭 시 </a:t>
            </a:r>
            <a:endParaRPr lang="en-US" altLang="ko-KR" dirty="0"/>
          </a:p>
          <a:p>
            <a:pPr algn="ctr"/>
            <a:r>
              <a:rPr lang="en-US" altLang="ko-KR" dirty="0"/>
              <a:t>DB</a:t>
            </a:r>
            <a:r>
              <a:rPr lang="ko-KR" altLang="en-US" dirty="0"/>
              <a:t>에 저장된 해당 회원정보가  </a:t>
            </a:r>
            <a:r>
              <a:rPr lang="en-US" altLang="ko-KR" dirty="0"/>
              <a:t>UPDATE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161248" y="4266776"/>
            <a:ext cx="1989665" cy="55548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58130" y="3912128"/>
            <a:ext cx="184655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주소 변경 창 클릭 시 새 창을 띄운다</a:t>
            </a:r>
            <a:endParaRPr lang="en-US" altLang="ko-KR" dirty="0"/>
          </a:p>
        </p:txBody>
      </p:sp>
      <p:cxnSp>
        <p:nvCxnSpPr>
          <p:cNvPr id="1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3570974" y="4148491"/>
            <a:ext cx="1587156" cy="4063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914692" y="2166201"/>
            <a:ext cx="2208003" cy="147732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786971" y="2809739"/>
            <a:ext cx="18465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상단 우편변호 찾기 </a:t>
            </a:r>
            <a:endParaRPr lang="en-US" altLang="ko-KR" dirty="0"/>
          </a:p>
          <a:p>
            <a:pPr algn="ctr"/>
            <a:r>
              <a:rPr lang="ko-KR" altLang="en-US" dirty="0"/>
              <a:t>버튼 클릭 시 다음 우편번호 찾기 </a:t>
            </a:r>
            <a:r>
              <a:rPr lang="en-US" altLang="ko-KR" dirty="0"/>
              <a:t>API</a:t>
            </a:r>
          </a:p>
          <a:p>
            <a:pPr algn="ctr"/>
            <a:r>
              <a:rPr lang="ko-KR" altLang="en-US" dirty="0"/>
              <a:t>창을 띄운다  </a:t>
            </a:r>
            <a:endParaRPr lang="en-US" altLang="ko-KR" dirty="0"/>
          </a:p>
        </p:txBody>
      </p:sp>
      <p:cxnSp>
        <p:nvCxnSpPr>
          <p:cNvPr id="2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7122695" y="2904866"/>
            <a:ext cx="664276" cy="4127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939371" y="3977802"/>
            <a:ext cx="1846556" cy="147732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주소변경버튼 클릭 시 </a:t>
            </a:r>
            <a:r>
              <a:rPr lang="en-US" altLang="ko-KR" dirty="0"/>
              <a:t>DB</a:t>
            </a:r>
            <a:r>
              <a:rPr lang="ko-KR" altLang="en-US" dirty="0"/>
              <a:t>에 해당 회원 주소가 변경 후</a:t>
            </a:r>
            <a:endParaRPr lang="en-US" altLang="ko-KR" dirty="0"/>
          </a:p>
          <a:p>
            <a:pPr algn="ctr"/>
            <a:r>
              <a:rPr lang="ko-KR" altLang="en-US" dirty="0"/>
              <a:t>부모 창이 </a:t>
            </a:r>
            <a:r>
              <a:rPr lang="ko-KR" altLang="en-US" dirty="0" err="1"/>
              <a:t>새로고침</a:t>
            </a:r>
            <a:r>
              <a:rPr lang="ko-KR" altLang="en-US" dirty="0"/>
              <a:t> 되며 주소변경 창이 </a:t>
            </a:r>
            <a:endParaRPr lang="en-US" altLang="ko-KR" dirty="0"/>
          </a:p>
          <a:p>
            <a:pPr algn="ctr"/>
            <a:r>
              <a:rPr lang="ko-KR" altLang="en-US" dirty="0"/>
              <a:t>꺼진다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250075" y="3557118"/>
            <a:ext cx="1689296" cy="115934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E291C9D-7A10-4163-AF66-EF89EA8C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67" y="247206"/>
            <a:ext cx="2463373" cy="24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1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회원탈퇴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4" name="Picture 2" descr="C:\Users\JeJong\Desktop\ppt사진 회원,고양이\탈퇴하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0" y="1636185"/>
            <a:ext cx="8320380" cy="402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772" y="2160395"/>
            <a:ext cx="1075415" cy="67905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9060" y="1375565"/>
            <a:ext cx="2700654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탈퇴하기 버튼 클릭 시 </a:t>
            </a:r>
            <a:endParaRPr lang="en-US" altLang="ko-KR" dirty="0"/>
          </a:p>
          <a:p>
            <a:pPr algn="ctr"/>
            <a:r>
              <a:rPr lang="ko-KR" altLang="en-US" dirty="0"/>
              <a:t>해당 아이디로 다시 가입 할 수 없다는 알림 창 출력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973549" y="1662219"/>
            <a:ext cx="1955614" cy="64784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5370898" y="2160395"/>
            <a:ext cx="1130148" cy="109511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50719" y="3255505"/>
            <a:ext cx="2700654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확인 클릭 시 회원 정보 탈퇴회원으로 변경 후 로그아웃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95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C7C65D-6189-4F8A-9538-9FE58B5F29D3}"/>
              </a:ext>
            </a:extLst>
          </p:cNvPr>
          <p:cNvSpPr txBox="1"/>
          <p:nvPr/>
        </p:nvSpPr>
        <p:spPr>
          <a:xfrm>
            <a:off x="3284206" y="646432"/>
            <a:ext cx="17668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8971"/>
                </a:solidFill>
              </a:rPr>
              <a:t>고양이등록 </a:t>
            </a:r>
            <a:r>
              <a:rPr lang="ko-KR" altLang="en-US" b="1" dirty="0">
                <a:solidFill>
                  <a:srgbClr val="FF8971"/>
                </a:solidFill>
              </a:rPr>
              <a:t>페이지</a:t>
            </a:r>
          </a:p>
        </p:txBody>
      </p:sp>
      <p:pic>
        <p:nvPicPr>
          <p:cNvPr id="1026" name="Picture 2" descr="C:\Users\alfo\Desktop\고양이 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6" y="1999979"/>
            <a:ext cx="8936614" cy="376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BC5FB4F-BE1F-48F2-AEBF-AF41F7250F67}"/>
              </a:ext>
            </a:extLst>
          </p:cNvPr>
          <p:cNvSpPr txBox="1"/>
          <p:nvPr/>
        </p:nvSpPr>
        <p:spPr>
          <a:xfrm>
            <a:off x="467660" y="2056648"/>
            <a:ext cx="8845945" cy="378862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0C17BC0-805F-4B56-954A-132F4B995570}"/>
              </a:ext>
            </a:extLst>
          </p:cNvPr>
          <p:cNvSpPr txBox="1"/>
          <p:nvPr/>
        </p:nvSpPr>
        <p:spPr>
          <a:xfrm>
            <a:off x="467660" y="1215149"/>
            <a:ext cx="2924470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등록할 고양이의 모든 정보를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입력 후 등록버튼 클릭 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고양이 정보가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등록됩니다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6663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eJong\Desktop\ppt사진 회원,고양이\선택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90" y="2075024"/>
            <a:ext cx="8563983" cy="33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954304" y="1507788"/>
            <a:ext cx="184655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등록 창으로 이동한다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H="1">
            <a:off x="3423887" y="2039345"/>
            <a:ext cx="1530417" cy="96821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2715655" y="3007558"/>
            <a:ext cx="708232" cy="2144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2777552" y="3244696"/>
            <a:ext cx="708232" cy="2144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670180" y="3351912"/>
            <a:ext cx="1107372" cy="73489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46902" y="4098970"/>
            <a:ext cx="1846556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전체 선택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889280" y="3682020"/>
            <a:ext cx="1362229" cy="11698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4" idx="1"/>
            <a:endCxn id="21" idx="2"/>
          </p:cNvCxnSpPr>
          <p:nvPr/>
        </p:nvCxnSpPr>
        <p:spPr>
          <a:xfrm flipH="1" flipV="1">
            <a:off x="5570395" y="4851918"/>
            <a:ext cx="1446322" cy="9637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016717" y="4555874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사진 클릭 시 고양이 상세보기 창으로 </a:t>
            </a:r>
            <a:endParaRPr lang="en-US" altLang="ko-KR" dirty="0"/>
          </a:p>
          <a:p>
            <a:pPr algn="ctr"/>
            <a:r>
              <a:rPr lang="ko-KR" altLang="en-US" dirty="0"/>
              <a:t>이동한다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Jong\Desktop\ppt사진 회원,고양이\삭제준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9" y="2060171"/>
            <a:ext cx="8713055" cy="399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6586518" y="2499727"/>
            <a:ext cx="214342" cy="89736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800860" y="2222728"/>
            <a:ext cx="184655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체크된 고양이들만 삭제된다</a:t>
            </a:r>
            <a:r>
              <a:rPr lang="en-US" altLang="ko-KR" dirty="0"/>
              <a:t>.</a:t>
            </a:r>
          </a:p>
        </p:txBody>
      </p:sp>
      <p:cxnSp>
        <p:nvCxnSpPr>
          <p:cNvPr id="31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943986" y="3605288"/>
            <a:ext cx="2351204" cy="157351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677439" y="5163989"/>
            <a:ext cx="252279" cy="10721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069800" y="2060171"/>
            <a:ext cx="2042241" cy="43955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34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35" idx="1"/>
            <a:endCxn id="33" idx="2"/>
          </p:cNvCxnSpPr>
          <p:nvPr/>
        </p:nvCxnSpPr>
        <p:spPr>
          <a:xfrm flipV="1">
            <a:off x="891417" y="2499727"/>
            <a:ext cx="4199504" cy="107117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AA88EF2-6B6D-435F-888B-EABCBFF8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0" y="3688093"/>
            <a:ext cx="2543175" cy="21390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891417" y="3178489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획인 클릭 시 리스트페이지로 </a:t>
            </a:r>
            <a:r>
              <a:rPr lang="en-US" altLang="ko-KR" dirty="0"/>
              <a:t>redirect</a:t>
            </a:r>
            <a:r>
              <a:rPr lang="ko-KR" altLang="en-US" dirty="0"/>
              <a:t> 된다</a:t>
            </a:r>
            <a:endParaRPr lang="en-US" altLang="ko-KR" dirty="0"/>
          </a:p>
        </p:txBody>
      </p:sp>
      <p:pic>
        <p:nvPicPr>
          <p:cNvPr id="17" name="Picture 2">
            <a:extLst>
              <a:ext uri="{FF2B5EF4-FFF2-40B4-BE49-F238E27FC236}">
                <a16:creationId xmlns="" xmlns:a16="http://schemas.microsoft.com/office/drawing/2014/main" id="{95F7BE9A-35A6-4C45-AA81-5E2F164E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29" y="5822675"/>
            <a:ext cx="2986272" cy="99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295190" y="3516221"/>
            <a:ext cx="456640" cy="17813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1395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eJong\Desktop\ppt사진 회원,고양이\대표고양이 변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94" y="1724914"/>
            <a:ext cx="8222651" cy="40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48421" y="3449569"/>
            <a:ext cx="765208" cy="21754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1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531025" y="2425566"/>
            <a:ext cx="382604" cy="102400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17013" y="3987831"/>
            <a:ext cx="2207161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대표고양이 </a:t>
            </a:r>
            <a:endParaRPr lang="en-US" altLang="ko-KR" dirty="0"/>
          </a:p>
          <a:p>
            <a:pPr algn="ctr"/>
            <a:r>
              <a:rPr lang="ko-KR" altLang="en-US" dirty="0"/>
              <a:t>지정하기 클릭 시 </a:t>
            </a:r>
            <a:endParaRPr lang="en-US" altLang="ko-KR" dirty="0"/>
          </a:p>
          <a:p>
            <a:pPr algn="ctr"/>
            <a:r>
              <a:rPr lang="ko-KR" altLang="en-US" dirty="0"/>
              <a:t>알림 창 이후 확인버튼 클릭 시</a:t>
            </a:r>
            <a:r>
              <a:rPr lang="en-US" altLang="ko-KR" dirty="0"/>
              <a:t> </a:t>
            </a:r>
            <a:r>
              <a:rPr lang="ko-KR" altLang="en-US" dirty="0"/>
              <a:t>대표고양이 </a:t>
            </a:r>
            <a:endParaRPr lang="en-US" altLang="ko-KR" dirty="0"/>
          </a:p>
          <a:p>
            <a:pPr algn="ctr"/>
            <a:r>
              <a:rPr lang="ko-KR" altLang="en-US" dirty="0"/>
              <a:t> 변경</a:t>
            </a:r>
            <a:endParaRPr lang="en-US" altLang="ko-KR" dirty="0"/>
          </a:p>
        </p:txBody>
      </p:sp>
      <p:pic>
        <p:nvPicPr>
          <p:cNvPr id="4099" name="Picture 3" descr="C:\Users\JeJong\Desktop\ppt사진 회원,고양이\제목 없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14" y="2937798"/>
            <a:ext cx="2659348" cy="7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094823" y="1850172"/>
            <a:ext cx="1949841" cy="57539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357312" y="2375519"/>
            <a:ext cx="2042678" cy="100842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97964" y="2941418"/>
            <a:ext cx="2659348" cy="88504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역할분담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476215" y="1985241"/>
            <a:ext cx="6201332" cy="613600"/>
            <a:chOff x="1314633" y="2328603"/>
            <a:chExt cx="6201332" cy="613600"/>
          </a:xfrm>
        </p:grpSpPr>
        <p:sp>
          <p:nvSpPr>
            <p:cNvPr id="8" name="Freeform 21"/>
            <p:cNvSpPr>
              <a:spLocks/>
            </p:cNvSpPr>
            <p:nvPr/>
          </p:nvSpPr>
          <p:spPr bwMode="auto">
            <a:xfrm>
              <a:off x="2264848" y="2384323"/>
              <a:ext cx="20588" cy="21597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1601047" y="2384323"/>
              <a:ext cx="5914918" cy="513687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 dirty="0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78318" y="2539993"/>
              <a:ext cx="4974023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사용자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Header,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리뷰 작성페이지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 내역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나의 주문내역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주문 확인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취소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314633" y="2328603"/>
              <a:ext cx="627420" cy="613600"/>
              <a:chOff x="6894216" y="1533888"/>
              <a:chExt cx="1006551" cy="984379"/>
            </a:xfrm>
          </p:grpSpPr>
          <p:sp>
            <p:nvSpPr>
              <p:cNvPr id="21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22" name="직사각형 21"/>
              <p:cNvSpPr>
                <a:spLocks noChangeArrowheads="1"/>
              </p:cNvSpPr>
              <p:nvPr/>
            </p:nvSpPr>
            <p:spPr bwMode="auto">
              <a:xfrm>
                <a:off x="7040269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강제종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2292995" y="1191367"/>
            <a:ext cx="6201332" cy="670942"/>
            <a:chOff x="2165343" y="1393873"/>
            <a:chExt cx="6201332" cy="670942"/>
          </a:xfrm>
        </p:grpSpPr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67613" y="1600442"/>
              <a:ext cx="4974023" cy="32316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관리자 로그인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Header/Footer,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주문관리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FAQ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공지사항 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회원통계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매출통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계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13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14" name="직사각형 13"/>
              <p:cNvSpPr>
                <a:spLocks noChangeArrowheads="1"/>
              </p:cNvSpPr>
              <p:nvPr/>
            </p:nvSpPr>
            <p:spPr bwMode="auto">
              <a:xfrm>
                <a:off x="7040269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진교덕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7889613" y="1506935"/>
              <a:ext cx="474130" cy="463376"/>
            </a:xfrm>
            <a:custGeom>
              <a:avLst/>
              <a:gdLst>
                <a:gd name="T0" fmla="*/ 2147483647 w 554"/>
                <a:gd name="T1" fmla="*/ 0 h 553"/>
                <a:gd name="T2" fmla="*/ 0 w 554"/>
                <a:gd name="T3" fmla="*/ 0 h 553"/>
                <a:gd name="T4" fmla="*/ 2147483647 w 554"/>
                <a:gd name="T5" fmla="*/ 2147483647 h 553"/>
                <a:gd name="T6" fmla="*/ 2147483647 w 554"/>
                <a:gd name="T7" fmla="*/ 0 h 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4"/>
                <a:gd name="T13" fmla="*/ 0 h 553"/>
                <a:gd name="T14" fmla="*/ 554 w 554"/>
                <a:gd name="T15" fmla="*/ 553 h 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4" h="553">
                  <a:moveTo>
                    <a:pt x="554" y="0"/>
                  </a:moveTo>
                  <a:lnTo>
                    <a:pt x="0" y="0"/>
                  </a:lnTo>
                  <a:lnTo>
                    <a:pt x="554" y="55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8E7EB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 rot="2700000">
              <a:off x="7885582" y="1608219"/>
              <a:ext cx="621203" cy="19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3969" tIns="41985" rIns="83969" bIns="41985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r>
                <a:rPr lang="en-US" altLang="ko-KR" sz="700" dirty="0">
                  <a:solidFill>
                    <a:srgbClr val="A8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CAPTAIN</a:t>
              </a:r>
              <a:endParaRPr lang="ko-KR" altLang="en-US" sz="700" dirty="0">
                <a:solidFill>
                  <a:srgbClr val="A80000"/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476215" y="3566319"/>
            <a:ext cx="6201332" cy="613600"/>
            <a:chOff x="1314633" y="2328603"/>
            <a:chExt cx="6201332" cy="613600"/>
          </a:xfrm>
        </p:grpSpPr>
        <p:sp>
          <p:nvSpPr>
            <p:cNvPr id="41" name="Freeform 21"/>
            <p:cNvSpPr>
              <a:spLocks/>
            </p:cNvSpPr>
            <p:nvPr/>
          </p:nvSpPr>
          <p:spPr bwMode="auto">
            <a:xfrm>
              <a:off x="2264848" y="2384323"/>
              <a:ext cx="20588" cy="21597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>
              <a:off x="1601047" y="2384323"/>
              <a:ext cx="5914918" cy="513687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078318" y="2455355"/>
              <a:ext cx="4974023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사용자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Footer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로그인페이지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회원가입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아이디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비밀번호 찾기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회원정보수정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회원탈퇴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반려묘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정보 관리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비밀번호 변경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1314633" y="2328603"/>
              <a:ext cx="627420" cy="613600"/>
              <a:chOff x="6894216" y="1533888"/>
              <a:chExt cx="1006551" cy="984379"/>
            </a:xfrm>
          </p:grpSpPr>
          <p:sp>
            <p:nvSpPr>
              <p:cNvPr id="45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46" name="직사각형 45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김희강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2290063" y="2777643"/>
            <a:ext cx="6201332" cy="613600"/>
            <a:chOff x="2165343" y="1451215"/>
            <a:chExt cx="6201332" cy="613600"/>
          </a:xfrm>
        </p:grpSpPr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67613" y="1681233"/>
              <a:ext cx="4974023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관리자 상품 등록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상품수정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회원정보조회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반려묘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관리법 정보 등록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수정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삭제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53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54" name="직사각형 53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김재윤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2292995" y="4347223"/>
            <a:ext cx="6201332" cy="613600"/>
            <a:chOff x="2165343" y="1451215"/>
            <a:chExt cx="6201332" cy="613600"/>
          </a:xfrm>
        </p:grpSpPr>
        <p:sp>
          <p:nvSpPr>
            <p:cNvPr id="56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67613" y="1681233"/>
              <a:ext cx="4974023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관리정보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관리정보 게시판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댓글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구현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장바구니 리스트 조회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삭제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변경</a:t>
              </a: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59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60" name="직사각형 59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문지영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1476215" y="5168657"/>
            <a:ext cx="6201332" cy="613600"/>
            <a:chOff x="1314633" y="2328603"/>
            <a:chExt cx="6201332" cy="613600"/>
          </a:xfrm>
        </p:grpSpPr>
        <p:sp>
          <p:nvSpPr>
            <p:cNvPr id="62" name="Freeform 21"/>
            <p:cNvSpPr>
              <a:spLocks/>
            </p:cNvSpPr>
            <p:nvPr/>
          </p:nvSpPr>
          <p:spPr bwMode="auto">
            <a:xfrm>
              <a:off x="2264848" y="2384323"/>
              <a:ext cx="20588" cy="21597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63" name="Rectangle 10"/>
            <p:cNvSpPr>
              <a:spLocks noChangeArrowheads="1"/>
            </p:cNvSpPr>
            <p:nvPr/>
          </p:nvSpPr>
          <p:spPr bwMode="auto">
            <a:xfrm>
              <a:off x="1601047" y="2384323"/>
              <a:ext cx="5914918" cy="513687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78318" y="2455355"/>
              <a:ext cx="4974023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전체상품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카테고리별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추천상품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상품 상세조회 페이지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장바구니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및 구매 페이지</a:t>
              </a: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314633" y="2328603"/>
              <a:ext cx="627420" cy="613600"/>
              <a:chOff x="6894216" y="1533888"/>
              <a:chExt cx="1006551" cy="984379"/>
            </a:xfrm>
          </p:grpSpPr>
          <p:sp>
            <p:nvSpPr>
              <p:cNvPr id="66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67" name="직사각형 66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박혜리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8" name="그룹 67"/>
          <p:cNvGrpSpPr/>
          <p:nvPr/>
        </p:nvGrpSpPr>
        <p:grpSpPr>
          <a:xfrm>
            <a:off x="2290063" y="5945551"/>
            <a:ext cx="6201332" cy="613600"/>
            <a:chOff x="2165343" y="1451215"/>
            <a:chExt cx="6201332" cy="613600"/>
          </a:xfrm>
        </p:grpSpPr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867613" y="1681233"/>
              <a:ext cx="4974023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리뷰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 내역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FAQ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꿀팁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자랑 게시판</a:t>
              </a: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72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73" name="직사각형 72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전종현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595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4606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9865B8D-8BC8-46F2-8E7D-3CECF525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16" y="1831114"/>
            <a:ext cx="8372042" cy="4380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BC5FB4F-BE1F-48F2-AEBF-AF41F7250F67}"/>
              </a:ext>
            </a:extLst>
          </p:cNvPr>
          <p:cNvSpPr txBox="1"/>
          <p:nvPr/>
        </p:nvSpPr>
        <p:spPr>
          <a:xfrm>
            <a:off x="1097033" y="2307371"/>
            <a:ext cx="7627868" cy="378862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0C17BC0-805F-4B56-954A-132F4B995570}"/>
              </a:ext>
            </a:extLst>
          </p:cNvPr>
          <p:cNvSpPr txBox="1"/>
          <p:nvPr/>
        </p:nvSpPr>
        <p:spPr>
          <a:xfrm>
            <a:off x="5950651" y="2300766"/>
            <a:ext cx="2774249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고객이 입력한 </a:t>
            </a:r>
            <a:endParaRPr lang="en-US" altLang="ko-KR" dirty="0"/>
          </a:p>
          <a:p>
            <a:pPr algn="ctr"/>
            <a:r>
              <a:rPr lang="ko-KR" altLang="en-US" dirty="0"/>
              <a:t>고양이의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성별</a:t>
            </a:r>
            <a:r>
              <a:rPr lang="en-US" altLang="ko-KR" dirty="0"/>
              <a:t>,</a:t>
            </a:r>
            <a:r>
              <a:rPr lang="ko-KR" altLang="en-US" dirty="0"/>
              <a:t>생년월일</a:t>
            </a:r>
            <a:r>
              <a:rPr lang="en-US" altLang="ko-KR" dirty="0"/>
              <a:t> ,</a:t>
            </a:r>
            <a:r>
              <a:rPr lang="ko-KR" altLang="en-US" dirty="0"/>
              <a:t>식성</a:t>
            </a:r>
            <a:r>
              <a:rPr lang="en-US" altLang="ko-KR" dirty="0"/>
              <a:t>,</a:t>
            </a:r>
            <a:r>
              <a:rPr lang="ko-KR" altLang="en-US" dirty="0"/>
              <a:t>질병</a:t>
            </a:r>
            <a:r>
              <a:rPr lang="en-US" altLang="ko-KR" dirty="0"/>
              <a:t>,</a:t>
            </a:r>
            <a:r>
              <a:rPr lang="ko-KR" altLang="en-US" dirty="0"/>
              <a:t>중성화 여부</a:t>
            </a:r>
            <a:r>
              <a:rPr lang="en-US" altLang="ko-KR" dirty="0"/>
              <a:t> </a:t>
            </a:r>
            <a:r>
              <a:rPr lang="ko-KR" altLang="en-US" dirty="0"/>
              <a:t>정보를 불러와 표시한다</a:t>
            </a:r>
            <a:r>
              <a:rPr lang="en-US" altLang="ko-KR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E6DC825-3AA8-4459-9CF9-1F76746BB637}"/>
              </a:ext>
            </a:extLst>
          </p:cNvPr>
          <p:cNvSpPr txBox="1"/>
          <p:nvPr/>
        </p:nvSpPr>
        <p:spPr>
          <a:xfrm>
            <a:off x="1809750" y="5710341"/>
            <a:ext cx="1371600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리스트 페이지로 돌아간다</a:t>
            </a:r>
            <a:r>
              <a:rPr lang="en-US" altLang="ko-KR" dirty="0"/>
              <a:t>.</a:t>
            </a:r>
          </a:p>
        </p:txBody>
      </p:sp>
      <p:cxnSp>
        <p:nvCxnSpPr>
          <p:cNvPr id="22" name="Straight Arrow Connector 14">
            <a:extLst>
              <a:ext uri="{FF2B5EF4-FFF2-40B4-BE49-F238E27FC236}">
                <a16:creationId xmlns="" xmlns:a16="http://schemas.microsoft.com/office/drawing/2014/main" id="{244EC6B7-CE6A-454F-AA30-6D6884F9FE1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181350" y="5888406"/>
            <a:ext cx="1304925" cy="21435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88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FEF998-2886-4044-B156-A35232F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61" y="1108321"/>
            <a:ext cx="5830556" cy="57496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5402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579EE87-6ABD-48C1-9E9F-4BF9260E45EA}"/>
              </a:ext>
            </a:extLst>
          </p:cNvPr>
          <p:cNvSpPr/>
          <p:nvPr/>
        </p:nvSpPr>
        <p:spPr>
          <a:xfrm>
            <a:off x="1979721" y="1515999"/>
            <a:ext cx="5637320" cy="41045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260380" y="2369474"/>
            <a:ext cx="1859903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홈페이지 대표 메뉴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  <a:stCxn id="19" idx="0"/>
            <a:endCxn id="18" idx="1"/>
          </p:cNvCxnSpPr>
          <p:nvPr/>
        </p:nvCxnSpPr>
        <p:spPr>
          <a:xfrm flipV="1">
            <a:off x="1190332" y="1721227"/>
            <a:ext cx="789389" cy="64824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F6563C2-6135-488B-84EB-7637A5D86B93}"/>
              </a:ext>
            </a:extLst>
          </p:cNvPr>
          <p:cNvSpPr/>
          <p:nvPr/>
        </p:nvSpPr>
        <p:spPr>
          <a:xfrm>
            <a:off x="2591813" y="2458960"/>
            <a:ext cx="4386036" cy="4314702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42AE30-A1B0-4575-A3D2-0157BCEC404A}"/>
              </a:ext>
            </a:extLst>
          </p:cNvPr>
          <p:cNvSpPr txBox="1"/>
          <p:nvPr/>
        </p:nvSpPr>
        <p:spPr>
          <a:xfrm>
            <a:off x="7261933" y="5189394"/>
            <a:ext cx="2251457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등록된 모든 상품들이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한 줄에 </a:t>
            </a:r>
            <a:r>
              <a:rPr lang="ko-KR" altLang="en-US" sz="1400" dirty="0" err="1"/>
              <a:t>세개씩</a:t>
            </a:r>
            <a:r>
              <a:rPr lang="ko-KR" altLang="en-US" sz="1400" dirty="0"/>
              <a:t> 보여진다</a:t>
            </a:r>
            <a:endParaRPr lang="en-US" altLang="ko-KR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DFA2278F-9034-407B-A294-A1700B2C522C}"/>
              </a:ext>
            </a:extLst>
          </p:cNvPr>
          <p:cNvCxnSpPr>
            <a:cxnSpLocks/>
            <a:stCxn id="29" idx="0"/>
            <a:endCxn id="27" idx="3"/>
          </p:cNvCxnSpPr>
          <p:nvPr/>
        </p:nvCxnSpPr>
        <p:spPr>
          <a:xfrm flipH="1" flipV="1">
            <a:off x="6977849" y="4616311"/>
            <a:ext cx="1409813" cy="57308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341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0985E1A-3D60-4614-B568-D7D9415B6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1" y="1197783"/>
            <a:ext cx="6127229" cy="44063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5805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카테고리 선택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222870" y="5079772"/>
            <a:ext cx="2092280" cy="954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각 카테고리를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카테고리에 </a:t>
            </a:r>
            <a:r>
              <a:rPr lang="ko-KR" altLang="en-US" sz="1400" dirty="0" err="1"/>
              <a:t>속해있는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상품들만 볼 수 있다</a:t>
            </a:r>
            <a:endParaRPr lang="en-US" altLang="ko-KR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flipV="1">
            <a:off x="1269010" y="3142696"/>
            <a:ext cx="657444" cy="193707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1926454" y="1615736"/>
            <a:ext cx="1722268" cy="305391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0FE579F-75C2-4790-BB48-E8300F40817B}"/>
              </a:ext>
            </a:extLst>
          </p:cNvPr>
          <p:cNvSpPr/>
          <p:nvPr/>
        </p:nvSpPr>
        <p:spPr>
          <a:xfrm>
            <a:off x="2387545" y="3844904"/>
            <a:ext cx="755150" cy="25657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E50A2977-DDE4-4F20-8FE9-36FF2C4D2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26" y="3227888"/>
            <a:ext cx="5909236" cy="33823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6419E97-2ED1-497E-A249-520448B70EA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142695" y="3973194"/>
            <a:ext cx="1163471" cy="111441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151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D2C3E22-0F73-406E-9053-FE2E359C9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51" y="1154698"/>
            <a:ext cx="6732044" cy="54902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9784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7539992" y="4109808"/>
            <a:ext cx="2092280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로그인을 했을 때의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맞춤상품 리스트 영역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아직 대표고양이가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설정되지 않아서</a:t>
            </a:r>
            <a:endParaRPr lang="en-US" altLang="ko-KR" sz="1400" dirty="0"/>
          </a:p>
          <a:p>
            <a:pPr algn="ctr"/>
            <a:r>
              <a:rPr lang="ko-KR" altLang="en-US" sz="1400" dirty="0"/>
              <a:t>안내문이 출력되고 있다</a:t>
            </a:r>
            <a:endParaRPr lang="en-US" altLang="ko-KR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H="1" flipV="1">
            <a:off x="7883371" y="3019319"/>
            <a:ext cx="702761" cy="109048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334827" y="2201662"/>
            <a:ext cx="5548544" cy="16353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98579B1-4562-419C-ABA6-3B8ABCBE176A}"/>
              </a:ext>
            </a:extLst>
          </p:cNvPr>
          <p:cNvSpPr/>
          <p:nvPr/>
        </p:nvSpPr>
        <p:spPr>
          <a:xfrm>
            <a:off x="4511336" y="3374993"/>
            <a:ext cx="1268027" cy="22933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EF36A3-4D18-4BB0-AA33-27CAEBE3E957}"/>
              </a:ext>
            </a:extLst>
          </p:cNvPr>
          <p:cNvSpPr txBox="1"/>
          <p:nvPr/>
        </p:nvSpPr>
        <p:spPr>
          <a:xfrm>
            <a:off x="512474" y="5333970"/>
            <a:ext cx="2336867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고양이 정보 등록페이지로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5D55B61-F43F-4661-BA59-B016B961D186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1680908" y="3604332"/>
            <a:ext cx="3464442" cy="172963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63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FE6E706-3633-4CDF-A45C-DA07AD9ED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50" y="1018850"/>
            <a:ext cx="6430852" cy="56618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78659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추천상품 영역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7972148" y="2305615"/>
            <a:ext cx="1819922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로그인을 했을 때의</a:t>
            </a:r>
            <a:endParaRPr lang="en-US" altLang="ko-KR" sz="1200" dirty="0"/>
          </a:p>
          <a:p>
            <a:pPr algn="ctr"/>
            <a:r>
              <a:rPr lang="ko-KR" altLang="en-US" sz="1200" dirty="0"/>
              <a:t>맞춤상품 리스트 영역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대표 고양이를 등록하면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고양이 정보에 따라</a:t>
            </a:r>
            <a:endParaRPr lang="en-US" altLang="ko-KR" sz="1200" dirty="0"/>
          </a:p>
          <a:p>
            <a:pPr algn="ctr"/>
            <a:r>
              <a:rPr lang="ko-KR" altLang="en-US" sz="1200" dirty="0"/>
              <a:t>맞춤 추천 상품들을</a:t>
            </a:r>
            <a:endParaRPr lang="en-US" altLang="ko-KR" sz="1200" dirty="0"/>
          </a:p>
          <a:p>
            <a:pPr algn="ctr"/>
            <a:r>
              <a:rPr lang="ko-KR" altLang="en-US" sz="1200" dirty="0"/>
              <a:t>볼 수 있다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519386" y="2998113"/>
            <a:ext cx="452762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228295" y="2041864"/>
            <a:ext cx="5291091" cy="341790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AB5B440-7869-4945-8740-3D5ED5BDE093}"/>
              </a:ext>
            </a:extLst>
          </p:cNvPr>
          <p:cNvSpPr/>
          <p:nvPr/>
        </p:nvSpPr>
        <p:spPr>
          <a:xfrm>
            <a:off x="5737534" y="5054647"/>
            <a:ext cx="965108" cy="227567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E3DC76D-2CB3-4A44-BA53-4676097BB673}"/>
              </a:ext>
            </a:extLst>
          </p:cNvPr>
          <p:cNvSpPr txBox="1"/>
          <p:nvPr/>
        </p:nvSpPr>
        <p:spPr>
          <a:xfrm>
            <a:off x="353755" y="5965865"/>
            <a:ext cx="2691286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고양이 리스트 페이지로 이동</a:t>
            </a:r>
            <a:endParaRPr lang="en-US" altLang="ko-KR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34D5AB5E-8467-4847-8E47-1A2D84AF3B0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1699398" y="5282214"/>
            <a:ext cx="4520690" cy="68365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498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FE6E706-3633-4CDF-A45C-DA07AD9ED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50" y="1018850"/>
            <a:ext cx="6430852" cy="56618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5109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 상품 영역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228295" y="2041864"/>
            <a:ext cx="5308847" cy="341790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A76801-D654-41D9-9AFF-DEBC9F33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3" y="5042313"/>
            <a:ext cx="6431837" cy="167654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939161" y="5240303"/>
            <a:ext cx="940098" cy="38840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879259" y="4578583"/>
            <a:ext cx="2775368" cy="132343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대표 고양이의</a:t>
            </a:r>
            <a:endParaRPr lang="en-US" altLang="ko-KR" sz="1600" dirty="0"/>
          </a:p>
          <a:p>
            <a:pPr algn="ctr"/>
            <a:r>
              <a:rPr lang="ko-KR" altLang="en-US" sz="1600" dirty="0"/>
              <a:t>개월수로 나이를 가늠하며</a:t>
            </a:r>
            <a:endParaRPr lang="en-US" altLang="ko-KR" sz="1600" dirty="0"/>
          </a:p>
          <a:p>
            <a:pPr algn="ctr"/>
            <a:r>
              <a:rPr lang="ko-KR" altLang="en-US" sz="1600" dirty="0"/>
              <a:t>종에 따라 털 종류를 구분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/>
              <a:t>입력된 입맛과 병종류가</a:t>
            </a:r>
            <a:endParaRPr lang="en-US" altLang="ko-KR" sz="1600" dirty="0"/>
          </a:p>
          <a:p>
            <a:pPr algn="ctr"/>
            <a:r>
              <a:rPr lang="ko-KR" altLang="en-US" sz="1600" dirty="0"/>
              <a:t>맞춤상품 선별의 기준이다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80119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25073BB-D832-437D-81FC-F5342D795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69" y="1143599"/>
            <a:ext cx="5766262" cy="477624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781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추천상품 영역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622913" y="2059619"/>
            <a:ext cx="4692287" cy="316045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992392" y="4905919"/>
            <a:ext cx="2542225" cy="954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랜덤으로 추천 상품들을 </a:t>
            </a:r>
            <a:r>
              <a:rPr lang="ko-KR" altLang="en-US" sz="1400" dirty="0" err="1"/>
              <a:t>골라오기</a:t>
            </a:r>
            <a:r>
              <a:rPr lang="ko-KR" altLang="en-US" sz="1400" dirty="0"/>
              <a:t> 때문에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새로고침</a:t>
            </a:r>
            <a:r>
              <a:rPr lang="ko-KR" altLang="en-US" sz="1400" dirty="0"/>
              <a:t> 때마다</a:t>
            </a:r>
            <a:endParaRPr lang="en-US" altLang="ko-KR" sz="1400" dirty="0"/>
          </a:p>
          <a:p>
            <a:pPr algn="ctr"/>
            <a:r>
              <a:rPr lang="ko-KR" altLang="en-US" sz="1400" dirty="0"/>
              <a:t>새로운 상품들을 추천해 준다</a:t>
            </a:r>
            <a:endParaRPr lang="en-US" altLang="ko-KR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8F8DB6B-EAC1-495F-90EE-EE23DD1F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5" y="4889042"/>
            <a:ext cx="6393734" cy="178323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</p:cNvCxnSpPr>
          <p:nvPr/>
        </p:nvCxnSpPr>
        <p:spPr>
          <a:xfrm flipH="1">
            <a:off x="2512382" y="6063449"/>
            <a:ext cx="3293614" cy="2663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00DDC576-C590-4AFF-B85C-7DBBA0987FDB}"/>
              </a:ext>
            </a:extLst>
          </p:cNvPr>
          <p:cNvCxnSpPr>
            <a:cxnSpLocks/>
          </p:cNvCxnSpPr>
          <p:nvPr/>
        </p:nvCxnSpPr>
        <p:spPr>
          <a:xfrm flipV="1">
            <a:off x="5751706" y="5180122"/>
            <a:ext cx="1594788" cy="896643"/>
          </a:xfrm>
          <a:prstGeom prst="line">
            <a:avLst/>
          </a:prstGeom>
          <a:ln w="57150">
            <a:solidFill>
              <a:srgbClr val="FFD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22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C13CDA6-E31B-48DA-9ADB-42C6CBE83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07" y="994223"/>
            <a:ext cx="6213586" cy="577951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6233798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상세 정보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947347" y="2077278"/>
            <a:ext cx="754601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상품명</a:t>
            </a:r>
            <a:endParaRPr lang="en-US" altLang="ko-KR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701948" y="2208083"/>
            <a:ext cx="93472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F0320A2-0550-4DE3-86B5-5B4F78B3D358}"/>
              </a:ext>
            </a:extLst>
          </p:cNvPr>
          <p:cNvSpPr txBox="1"/>
          <p:nvPr/>
        </p:nvSpPr>
        <p:spPr>
          <a:xfrm>
            <a:off x="942225" y="4360107"/>
            <a:ext cx="934720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상품이미지</a:t>
            </a:r>
            <a:endParaRPr lang="en-US" altLang="ko-KR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F661AC1-6174-46B0-9E6F-DD0823D1803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76945" y="4490912"/>
            <a:ext cx="934719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9E05260-BB8F-4EE1-9860-73FD6F63EFD6}"/>
              </a:ext>
            </a:extLst>
          </p:cNvPr>
          <p:cNvSpPr txBox="1"/>
          <p:nvPr/>
        </p:nvSpPr>
        <p:spPr>
          <a:xfrm>
            <a:off x="1091606" y="5757598"/>
            <a:ext cx="754601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원료구성</a:t>
            </a:r>
            <a:endParaRPr lang="en-US" altLang="ko-KR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A6113734-B04A-421F-B679-372153104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14" y="5469245"/>
            <a:ext cx="2358900" cy="79533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5753869-AF09-411B-B9A1-BC210CF91C3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46207" y="5888403"/>
            <a:ext cx="93472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A3FBFED-5771-4721-BE14-BB89BF3C521E}"/>
              </a:ext>
            </a:extLst>
          </p:cNvPr>
          <p:cNvSpPr/>
          <p:nvPr/>
        </p:nvSpPr>
        <p:spPr>
          <a:xfrm>
            <a:off x="5237826" y="2645546"/>
            <a:ext cx="1518081" cy="155359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AD0FD44-E6EE-416F-B451-9ABCC154CF1F}"/>
              </a:ext>
            </a:extLst>
          </p:cNvPr>
          <p:cNvSpPr txBox="1"/>
          <p:nvPr/>
        </p:nvSpPr>
        <p:spPr>
          <a:xfrm>
            <a:off x="7502808" y="3183543"/>
            <a:ext cx="865396" cy="26144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상품정보</a:t>
            </a:r>
            <a:endParaRPr lang="en-US" altLang="ko-KR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8B1D5779-E023-4DC9-80C9-E30F710333C6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>
            <a:off x="6755907" y="3314264"/>
            <a:ext cx="746901" cy="10807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9F8D730-9164-47F4-B365-B3D171AFB6BE}"/>
              </a:ext>
            </a:extLst>
          </p:cNvPr>
          <p:cNvSpPr txBox="1"/>
          <p:nvPr/>
        </p:nvSpPr>
        <p:spPr>
          <a:xfrm>
            <a:off x="7303613" y="4418988"/>
            <a:ext cx="1974439" cy="76944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수량이 선택 될 때마다</a:t>
            </a:r>
            <a:endParaRPr lang="en-US" altLang="ko-KR" sz="1100" dirty="0"/>
          </a:p>
          <a:p>
            <a:pPr algn="ctr"/>
            <a:r>
              <a:rPr lang="ko-KR" altLang="en-US" sz="1100" dirty="0"/>
              <a:t>자동으로 </a:t>
            </a:r>
            <a:endParaRPr lang="en-US" altLang="ko-KR" sz="1100" dirty="0"/>
          </a:p>
          <a:p>
            <a:pPr algn="ctr"/>
            <a:r>
              <a:rPr lang="ko-KR" altLang="en-US" sz="1100" dirty="0"/>
              <a:t>총상품금액과</a:t>
            </a:r>
            <a:endParaRPr lang="en-US" altLang="ko-KR" sz="1100" dirty="0"/>
          </a:p>
          <a:p>
            <a:pPr algn="ctr"/>
            <a:r>
              <a:rPr lang="ko-KR" altLang="en-US" sz="1100" dirty="0"/>
              <a:t>적립예상 마일리지가 바뀐다</a:t>
            </a:r>
            <a:endParaRPr lang="en-US" altLang="ko-KR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1C6DE787-3E6A-476B-9130-D0557A101209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flipH="1" flipV="1">
            <a:off x="6880194" y="4705906"/>
            <a:ext cx="423419" cy="9780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5E0B229-A058-40A8-AF42-76E6CD08B0C2}"/>
              </a:ext>
            </a:extLst>
          </p:cNvPr>
          <p:cNvSpPr/>
          <p:nvPr/>
        </p:nvSpPr>
        <p:spPr>
          <a:xfrm>
            <a:off x="5248183" y="4289395"/>
            <a:ext cx="1632011" cy="83302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6E13BE2A-A790-4BE2-83F7-525F3C937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26" y="5254442"/>
            <a:ext cx="4191363" cy="5105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7702076-6BF0-4CBB-8E24-611D22708AA6}"/>
              </a:ext>
            </a:extLst>
          </p:cNvPr>
          <p:cNvSpPr txBox="1"/>
          <p:nvPr/>
        </p:nvSpPr>
        <p:spPr>
          <a:xfrm>
            <a:off x="5575464" y="5835023"/>
            <a:ext cx="3854686" cy="938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수량은 마이너스 값을 가질 수 없으므로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최소값은 </a:t>
            </a:r>
            <a:r>
              <a:rPr lang="en-US" altLang="ko-KR" sz="1100" dirty="0"/>
              <a:t>0</a:t>
            </a:r>
            <a:r>
              <a:rPr lang="ko-KR" altLang="en-US" sz="1100" dirty="0"/>
              <a:t>이다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최대값은 해당 상품의 재고 개수를 받아와서 설정되어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재고 개수 이상으로 구매 할 수 없다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948348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4C2D040-6C67-461C-AC95-C55C016ED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" r="12809" b="810"/>
          <a:stretch/>
        </p:blipFill>
        <p:spPr>
          <a:xfrm>
            <a:off x="1205771" y="1461724"/>
            <a:ext cx="7698531" cy="50085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037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7247028" y="1054731"/>
            <a:ext cx="2092280" cy="116955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상품을 구매했던 </a:t>
            </a:r>
            <a:endParaRPr lang="en-US" altLang="ko-KR" sz="1400" dirty="0"/>
          </a:p>
          <a:p>
            <a:pPr algn="ctr"/>
            <a:r>
              <a:rPr lang="ko-KR" altLang="en-US" sz="1400" dirty="0"/>
              <a:t>구매자들이 </a:t>
            </a:r>
            <a:endParaRPr lang="en-US" altLang="ko-KR" sz="1400" dirty="0"/>
          </a:p>
          <a:p>
            <a:pPr algn="ctr"/>
            <a:r>
              <a:rPr lang="ko-KR" altLang="en-US" sz="1400" dirty="0"/>
              <a:t>직접 작성한 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별점의</a:t>
            </a:r>
            <a:r>
              <a:rPr lang="ko-KR" altLang="en-US" sz="1400" dirty="0"/>
              <a:t> 평균을 보여준다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</a:t>
            </a:r>
            <a:r>
              <a:rPr lang="en-US" altLang="ko-KR" sz="1400" dirty="0"/>
              <a:t>5.0</a:t>
            </a:r>
            <a:r>
              <a:rPr lang="ko-KR" altLang="en-US" sz="1400" dirty="0"/>
              <a:t>만점</a:t>
            </a:r>
            <a:r>
              <a:rPr lang="en-US" altLang="ko-KR" sz="1400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293168" y="2224282"/>
            <a:ext cx="0" cy="69647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1507323" y="2920754"/>
            <a:ext cx="6917586" cy="443884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6F7982C-EE36-44BA-B77B-9375C4E2F6EB}"/>
              </a:ext>
            </a:extLst>
          </p:cNvPr>
          <p:cNvSpPr txBox="1"/>
          <p:nvPr/>
        </p:nvSpPr>
        <p:spPr>
          <a:xfrm>
            <a:off x="770765" y="1803689"/>
            <a:ext cx="1578721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 </a:t>
            </a:r>
            <a:r>
              <a:rPr lang="ko-KR" altLang="en-US" sz="1100" dirty="0" err="1"/>
              <a:t>상세이미지</a:t>
            </a:r>
            <a:r>
              <a:rPr lang="ko-KR" altLang="en-US" sz="1100" dirty="0"/>
              <a:t> 하단</a:t>
            </a:r>
            <a:endParaRPr lang="en-US" altLang="ko-KR" sz="11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12ADB84-4D94-4075-BE5A-946030DF82C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349486" y="1934494"/>
            <a:ext cx="934720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470FE17-0FAF-44B4-B235-14EA003CB08F}"/>
              </a:ext>
            </a:extLst>
          </p:cNvPr>
          <p:cNvSpPr/>
          <p:nvPr/>
        </p:nvSpPr>
        <p:spPr>
          <a:xfrm>
            <a:off x="1508803" y="3410504"/>
            <a:ext cx="6907228" cy="61107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AED53D0-CD34-4519-A0B0-BF9D2BCEF62F}"/>
              </a:ext>
            </a:extLst>
          </p:cNvPr>
          <p:cNvSpPr/>
          <p:nvPr/>
        </p:nvSpPr>
        <p:spPr>
          <a:xfrm>
            <a:off x="3772608" y="4085209"/>
            <a:ext cx="2397373" cy="33587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FDE3387-4F42-42B2-8B71-9AF015923189}"/>
              </a:ext>
            </a:extLst>
          </p:cNvPr>
          <p:cNvSpPr txBox="1"/>
          <p:nvPr/>
        </p:nvSpPr>
        <p:spPr>
          <a:xfrm>
            <a:off x="419475" y="4154950"/>
            <a:ext cx="2397372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클릭 시 </a:t>
            </a:r>
            <a:r>
              <a:rPr lang="en-US" altLang="ko-KR" sz="1100" dirty="0"/>
              <a:t>1:1 </a:t>
            </a:r>
            <a:r>
              <a:rPr lang="ko-KR" altLang="en-US" sz="1100" dirty="0"/>
              <a:t>문의하기 작성 페이지로 이동</a:t>
            </a:r>
            <a:endParaRPr lang="en-US" altLang="ko-KR" sz="11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44A94E49-9223-45FF-ADE3-BF930B493D0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816847" y="4285756"/>
            <a:ext cx="934719" cy="8463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2F63EE0-6AAB-49C6-B670-26A986718974}"/>
              </a:ext>
            </a:extLst>
          </p:cNvPr>
          <p:cNvSpPr txBox="1"/>
          <p:nvPr/>
        </p:nvSpPr>
        <p:spPr>
          <a:xfrm>
            <a:off x="7029525" y="4574426"/>
            <a:ext cx="2092280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 상품의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리뷰 게시글 목록을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보여준다</a:t>
            </a:r>
            <a:endParaRPr lang="en-US" altLang="ko-KR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95162B0-D2E9-4CC5-B711-80F62C6465FE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599285" y="4021584"/>
            <a:ext cx="476380" cy="55284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2730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B567D573-616E-411B-8F9B-BA04A83D2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9" t="16871" r="34919" b="51014"/>
          <a:stretch/>
        </p:blipFill>
        <p:spPr>
          <a:xfrm>
            <a:off x="204186" y="1358657"/>
            <a:ext cx="6158796" cy="464136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841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장바구니 담기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655358" y="4915599"/>
            <a:ext cx="2598307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장바구니에 담겨지면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5575177" y="5146432"/>
            <a:ext cx="1080181" cy="43429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 flipV="1">
            <a:off x="4678532" y="5399842"/>
            <a:ext cx="896645" cy="361766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E2F1934-A00A-442D-AA01-FA2CA365B4DC}"/>
              </a:ext>
            </a:extLst>
          </p:cNvPr>
          <p:cNvSpPr txBox="1"/>
          <p:nvPr/>
        </p:nvSpPr>
        <p:spPr>
          <a:xfrm>
            <a:off x="3317049" y="1325705"/>
            <a:ext cx="2598307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전에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장바구니담기</a:t>
            </a:r>
            <a:r>
              <a:rPr lang="ko-KR" altLang="en-US" sz="1200" dirty="0"/>
              <a:t> 버튼을 누르면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로그인 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6B0C337-FBEC-4641-9BD5-B4FC3353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71" y="5467351"/>
            <a:ext cx="3394192" cy="9371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3317100-7C10-4FAC-A4B6-00D33DAECA07}"/>
              </a:ext>
            </a:extLst>
          </p:cNvPr>
          <p:cNvSpPr/>
          <p:nvPr/>
        </p:nvSpPr>
        <p:spPr>
          <a:xfrm flipV="1">
            <a:off x="6066440" y="5467351"/>
            <a:ext cx="3545833" cy="9799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B805B2-0736-45FB-8DDE-01DB240B13EB}"/>
              </a:ext>
            </a:extLst>
          </p:cNvPr>
          <p:cNvSpPr txBox="1"/>
          <p:nvPr/>
        </p:nvSpPr>
        <p:spPr>
          <a:xfrm>
            <a:off x="6430280" y="2566888"/>
            <a:ext cx="311321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수량이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인채로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장바구니 담기 버튼을 누르면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수량을 확인하라는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뜨며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수량입력창으로</a:t>
            </a:r>
            <a:r>
              <a:rPr lang="ko-KR" altLang="en-US" sz="1200" dirty="0"/>
              <a:t> 포커스가 옮겨진다</a:t>
            </a:r>
            <a:endParaRPr lang="en-US" altLang="ko-KR" sz="12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CBA0E01-A5C9-465D-A3A3-CF95346EE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6040" r="2141" b="30348"/>
          <a:stretch/>
        </p:blipFill>
        <p:spPr>
          <a:xfrm>
            <a:off x="6155980" y="1304319"/>
            <a:ext cx="3499691" cy="97991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57853126-E32A-43E6-BEA6-86D2AF59B68F}"/>
              </a:ext>
            </a:extLst>
          </p:cNvPr>
          <p:cNvSpPr/>
          <p:nvPr/>
        </p:nvSpPr>
        <p:spPr>
          <a:xfrm flipV="1">
            <a:off x="6109838" y="1325705"/>
            <a:ext cx="3545833" cy="9799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3BA64577-2F2E-44B5-9F7F-5BE2C73798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31785" r="3348" b="14289"/>
          <a:stretch/>
        </p:blipFill>
        <p:spPr>
          <a:xfrm>
            <a:off x="5983923" y="3515072"/>
            <a:ext cx="3710866" cy="102341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DCBB81BB-1BAC-4C3E-B6F1-2FCDAEE4A6A0}"/>
              </a:ext>
            </a:extLst>
          </p:cNvPr>
          <p:cNvSpPr/>
          <p:nvPr/>
        </p:nvSpPr>
        <p:spPr>
          <a:xfrm flipV="1">
            <a:off x="6026850" y="3579963"/>
            <a:ext cx="3632055" cy="974282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7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36331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팀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/>
          <a:stretch/>
        </p:blipFill>
        <p:spPr bwMode="auto">
          <a:xfrm>
            <a:off x="247171" y="1439752"/>
            <a:ext cx="9449471" cy="488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22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65C7D3E-2BC1-4B2B-994F-FD782A99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1276055"/>
            <a:ext cx="6977849" cy="430589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9305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바로 구매하기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516211" y="5581945"/>
            <a:ext cx="2823099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주문 결제페이지로 </a:t>
            </a:r>
            <a:r>
              <a:rPr lang="ko-KR" altLang="en-US" sz="1200" dirty="0"/>
              <a:t>이동한다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 flipV="1">
            <a:off x="4856085" y="4688718"/>
            <a:ext cx="1660126" cy="112406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 flipV="1">
            <a:off x="4145872" y="4538708"/>
            <a:ext cx="710213" cy="30002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E2F1934-A00A-442D-AA01-FA2CA365B4DC}"/>
              </a:ext>
            </a:extLst>
          </p:cNvPr>
          <p:cNvSpPr txBox="1"/>
          <p:nvPr/>
        </p:nvSpPr>
        <p:spPr>
          <a:xfrm>
            <a:off x="3283571" y="1588802"/>
            <a:ext cx="2598307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전에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로그인 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B805B2-0736-45FB-8DDE-01DB240B13EB}"/>
              </a:ext>
            </a:extLst>
          </p:cNvPr>
          <p:cNvSpPr txBox="1"/>
          <p:nvPr/>
        </p:nvSpPr>
        <p:spPr>
          <a:xfrm>
            <a:off x="6353517" y="2890054"/>
            <a:ext cx="311321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수량이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인채로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수량을 확인하라는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뜨며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수량입력창으로</a:t>
            </a:r>
            <a:r>
              <a:rPr lang="ko-KR" altLang="en-US" sz="1200" dirty="0"/>
              <a:t> 포커스가 옮겨진다</a:t>
            </a:r>
            <a:endParaRPr lang="en-US" altLang="ko-KR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FB5C9E1-7CF3-4AA1-9357-22E98DBF7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6040" r="2141" b="30348"/>
          <a:stretch/>
        </p:blipFill>
        <p:spPr>
          <a:xfrm>
            <a:off x="6113419" y="1588802"/>
            <a:ext cx="3499691" cy="9799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55AB0F-74F0-4B2D-9C72-E046DB2B9F08}"/>
              </a:ext>
            </a:extLst>
          </p:cNvPr>
          <p:cNvSpPr/>
          <p:nvPr/>
        </p:nvSpPr>
        <p:spPr>
          <a:xfrm flipV="1">
            <a:off x="6067277" y="1610188"/>
            <a:ext cx="3545833" cy="9799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8F5F8E5-C5CC-4B0C-9FBB-20870E71B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31785" r="3348" b="14289"/>
          <a:stretch/>
        </p:blipFill>
        <p:spPr>
          <a:xfrm>
            <a:off x="5941362" y="3799555"/>
            <a:ext cx="3710866" cy="10234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C50076F-E8E5-4668-BD1E-AA366DF5F4F3}"/>
              </a:ext>
            </a:extLst>
          </p:cNvPr>
          <p:cNvSpPr/>
          <p:nvPr/>
        </p:nvSpPr>
        <p:spPr>
          <a:xfrm flipV="1">
            <a:off x="5984289" y="3864446"/>
            <a:ext cx="3632055" cy="974282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0570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99AC12C-960D-41DD-BDAB-90D4F9EE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0" y="1103380"/>
            <a:ext cx="7418700" cy="52905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114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장바구니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B288C3D-6306-45AB-9279-121F4EC2A0D5}"/>
              </a:ext>
            </a:extLst>
          </p:cNvPr>
          <p:cNvSpPr/>
          <p:nvPr/>
        </p:nvSpPr>
        <p:spPr>
          <a:xfrm>
            <a:off x="5352176" y="1103380"/>
            <a:ext cx="360727" cy="146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42FD73-8A87-4D59-8241-6639021A7559}"/>
              </a:ext>
            </a:extLst>
          </p:cNvPr>
          <p:cNvSpPr txBox="1"/>
          <p:nvPr/>
        </p:nvSpPr>
        <p:spPr>
          <a:xfrm>
            <a:off x="5307848" y="1096351"/>
            <a:ext cx="541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문지영님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F34B1A4-DC63-4309-A52B-9B65F5D5C5BA}"/>
              </a:ext>
            </a:extLst>
          </p:cNvPr>
          <p:cNvSpPr txBox="1"/>
          <p:nvPr/>
        </p:nvSpPr>
        <p:spPr>
          <a:xfrm>
            <a:off x="761099" y="2908603"/>
            <a:ext cx="892392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전체 선택</a:t>
            </a:r>
            <a:endParaRPr lang="en-US" altLang="ko-KR" sz="1100" dirty="0"/>
          </a:p>
        </p:txBody>
      </p:sp>
      <p:cxnSp>
        <p:nvCxnSpPr>
          <p:cNvPr id="14" name="Straight Arrow Connector 19">
            <a:extLst>
              <a:ext uri="{FF2B5EF4-FFF2-40B4-BE49-F238E27FC236}">
                <a16:creationId xmlns:a16="http://schemas.microsoft.com/office/drawing/2014/main" xmlns="" id="{0CBFE829-E838-4B62-AD7C-08897BFBA51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653491" y="3039408"/>
            <a:ext cx="785406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CD1BC2F-2429-48E4-BB49-D1A9567483F1}"/>
              </a:ext>
            </a:extLst>
          </p:cNvPr>
          <p:cNvSpPr txBox="1"/>
          <p:nvPr/>
        </p:nvSpPr>
        <p:spPr>
          <a:xfrm>
            <a:off x="7803514" y="3214305"/>
            <a:ext cx="892392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상품 삭제</a:t>
            </a:r>
            <a:endParaRPr lang="en-US" altLang="ko-KR" sz="1100" dirty="0"/>
          </a:p>
        </p:txBody>
      </p:sp>
      <p:cxnSp>
        <p:nvCxnSpPr>
          <p:cNvPr id="22" name="Straight Arrow Connector 19">
            <a:extLst>
              <a:ext uri="{FF2B5EF4-FFF2-40B4-BE49-F238E27FC236}">
                <a16:creationId xmlns:a16="http://schemas.microsoft.com/office/drawing/2014/main" xmlns="" id="{EF3793E2-FE71-4B75-A975-9D4235EAB9E7}"/>
              </a:ext>
            </a:extLst>
          </p:cNvPr>
          <p:cNvCxnSpPr>
            <a:cxnSpLocks/>
          </p:cNvCxnSpPr>
          <p:nvPr/>
        </p:nvCxnSpPr>
        <p:spPr>
          <a:xfrm flipH="1">
            <a:off x="7155809" y="3332576"/>
            <a:ext cx="646308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C271AF0-8239-43DD-8778-96209C3D26AD}"/>
              </a:ext>
            </a:extLst>
          </p:cNvPr>
          <p:cNvSpPr txBox="1"/>
          <p:nvPr/>
        </p:nvSpPr>
        <p:spPr>
          <a:xfrm>
            <a:off x="5712903" y="2233626"/>
            <a:ext cx="1146285" cy="6001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상품의 </a:t>
            </a:r>
            <a:r>
              <a:rPr lang="ko-KR" altLang="en-US" sz="1100" dirty="0"/>
              <a:t>재고 수량보다 많게 변경 할 수 없다</a:t>
            </a:r>
            <a:r>
              <a:rPr lang="en-US" altLang="ko-KR" sz="1100" dirty="0"/>
              <a:t>.</a:t>
            </a:r>
          </a:p>
        </p:txBody>
      </p:sp>
      <p:cxnSp>
        <p:nvCxnSpPr>
          <p:cNvPr id="32" name="Straight Arrow Connector 19">
            <a:extLst>
              <a:ext uri="{FF2B5EF4-FFF2-40B4-BE49-F238E27FC236}">
                <a16:creationId xmlns:a16="http://schemas.microsoft.com/office/drawing/2014/main" xmlns="" id="{322AAE49-FDE7-4CF4-8CF7-928C9ABD6532}"/>
              </a:ext>
            </a:extLst>
          </p:cNvPr>
          <p:cNvCxnSpPr>
            <a:cxnSpLocks/>
          </p:cNvCxnSpPr>
          <p:nvPr/>
        </p:nvCxnSpPr>
        <p:spPr>
          <a:xfrm>
            <a:off x="6021071" y="2833790"/>
            <a:ext cx="0" cy="41489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4C1118B-4AA6-4C94-8174-0020C8C0C611}"/>
              </a:ext>
            </a:extLst>
          </p:cNvPr>
          <p:cNvSpPr txBox="1"/>
          <p:nvPr/>
        </p:nvSpPr>
        <p:spPr>
          <a:xfrm>
            <a:off x="5315035" y="4675323"/>
            <a:ext cx="1263724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Check box</a:t>
            </a:r>
            <a:r>
              <a:rPr lang="ko-KR" altLang="en-US" sz="1100" dirty="0"/>
              <a:t>에 선택된 상품만 삭제</a:t>
            </a:r>
            <a:endParaRPr lang="en-US" altLang="ko-KR" sz="1100" dirty="0"/>
          </a:p>
        </p:txBody>
      </p:sp>
      <p:cxnSp>
        <p:nvCxnSpPr>
          <p:cNvPr id="44" name="Straight Arrow Connector 19">
            <a:extLst>
              <a:ext uri="{FF2B5EF4-FFF2-40B4-BE49-F238E27FC236}">
                <a16:creationId xmlns:a16="http://schemas.microsoft.com/office/drawing/2014/main" xmlns="" id="{8F6FF914-E3E7-4F24-8ABF-355138AE21BD}"/>
              </a:ext>
            </a:extLst>
          </p:cNvPr>
          <p:cNvCxnSpPr>
            <a:cxnSpLocks/>
          </p:cNvCxnSpPr>
          <p:nvPr/>
        </p:nvCxnSpPr>
        <p:spPr>
          <a:xfrm flipH="1" flipV="1">
            <a:off x="5352176" y="4394836"/>
            <a:ext cx="231307" cy="28048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BC7A3F4-4438-4AE8-AEB2-FE2E426C5A7F}"/>
              </a:ext>
            </a:extLst>
          </p:cNvPr>
          <p:cNvSpPr txBox="1"/>
          <p:nvPr/>
        </p:nvSpPr>
        <p:spPr>
          <a:xfrm>
            <a:off x="149395" y="3963949"/>
            <a:ext cx="2889000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총 상품가격 </a:t>
            </a:r>
            <a:r>
              <a:rPr lang="en-US" altLang="ko-KR" sz="1100" dirty="0"/>
              <a:t>+ </a:t>
            </a:r>
            <a:r>
              <a:rPr lang="ko-KR" altLang="en-US" sz="1100" dirty="0"/>
              <a:t>배송비 </a:t>
            </a:r>
            <a:r>
              <a:rPr lang="en-US" altLang="ko-KR" sz="1100" dirty="0"/>
              <a:t>= </a:t>
            </a:r>
            <a:r>
              <a:rPr lang="ko-KR" altLang="en-US" sz="1100" dirty="0"/>
              <a:t>총 주문금액이 상품 수량 변경</a:t>
            </a:r>
            <a:r>
              <a:rPr lang="en-US" altLang="ko-KR" sz="1100" dirty="0"/>
              <a:t>, </a:t>
            </a:r>
            <a:r>
              <a:rPr lang="ko-KR" altLang="en-US" sz="1100" dirty="0"/>
              <a:t>상품 추가에 따라서 변경된다</a:t>
            </a:r>
            <a:r>
              <a:rPr lang="en-US" altLang="ko-KR" sz="1100" dirty="0"/>
              <a:t>.</a:t>
            </a:r>
          </a:p>
        </p:txBody>
      </p:sp>
      <p:cxnSp>
        <p:nvCxnSpPr>
          <p:cNvPr id="49" name="Straight Arrow Connector 19">
            <a:extLst>
              <a:ext uri="{FF2B5EF4-FFF2-40B4-BE49-F238E27FC236}">
                <a16:creationId xmlns:a16="http://schemas.microsoft.com/office/drawing/2014/main" xmlns="" id="{A6590BC4-7BA9-4D7E-B5D7-71BDB026BCB9}"/>
              </a:ext>
            </a:extLst>
          </p:cNvPr>
          <p:cNvCxnSpPr>
            <a:cxnSpLocks/>
          </p:cNvCxnSpPr>
          <p:nvPr/>
        </p:nvCxnSpPr>
        <p:spPr>
          <a:xfrm>
            <a:off x="3036815" y="4133226"/>
            <a:ext cx="402671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14C87400-3DC1-4025-8603-758EE5505AC7}"/>
              </a:ext>
            </a:extLst>
          </p:cNvPr>
          <p:cNvSpPr/>
          <p:nvPr/>
        </p:nvSpPr>
        <p:spPr>
          <a:xfrm>
            <a:off x="2475865" y="2935768"/>
            <a:ext cx="221583" cy="226056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961EA1A-A754-4C6C-9B04-B02824D4639A}"/>
              </a:ext>
            </a:extLst>
          </p:cNvPr>
          <p:cNvSpPr/>
          <p:nvPr/>
        </p:nvSpPr>
        <p:spPr>
          <a:xfrm>
            <a:off x="3439486" y="4041977"/>
            <a:ext cx="2808909" cy="200055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D4E49E4C-FF62-41BA-A840-9930B254F2AC}"/>
              </a:ext>
            </a:extLst>
          </p:cNvPr>
          <p:cNvSpPr/>
          <p:nvPr/>
        </p:nvSpPr>
        <p:spPr>
          <a:xfrm>
            <a:off x="2455676" y="2927386"/>
            <a:ext cx="265737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EB66DC06-2786-40E9-9746-41BE44F60D3F}"/>
              </a:ext>
            </a:extLst>
          </p:cNvPr>
          <p:cNvSpPr/>
          <p:nvPr/>
        </p:nvSpPr>
        <p:spPr>
          <a:xfrm>
            <a:off x="6901610" y="3234586"/>
            <a:ext cx="265737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B4DD2121-CB52-487E-B4C3-B05A56205585}"/>
              </a:ext>
            </a:extLst>
          </p:cNvPr>
          <p:cNvSpPr/>
          <p:nvPr/>
        </p:nvSpPr>
        <p:spPr>
          <a:xfrm>
            <a:off x="5849205" y="3234586"/>
            <a:ext cx="265737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39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99AC12C-960D-41DD-BDAB-90D4F9EE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0" y="1103380"/>
            <a:ext cx="7418700" cy="52905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439869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장바구니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B288C3D-6306-45AB-9279-121F4EC2A0D5}"/>
              </a:ext>
            </a:extLst>
          </p:cNvPr>
          <p:cNvSpPr/>
          <p:nvPr/>
        </p:nvSpPr>
        <p:spPr>
          <a:xfrm>
            <a:off x="5352176" y="1103380"/>
            <a:ext cx="360727" cy="146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42FD73-8A87-4D59-8241-6639021A7559}"/>
              </a:ext>
            </a:extLst>
          </p:cNvPr>
          <p:cNvSpPr txBox="1"/>
          <p:nvPr/>
        </p:nvSpPr>
        <p:spPr>
          <a:xfrm>
            <a:off x="5307848" y="1096351"/>
            <a:ext cx="541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문지영님</a:t>
            </a:r>
          </a:p>
        </p:txBody>
      </p:sp>
      <p:cxnSp>
        <p:nvCxnSpPr>
          <p:cNvPr id="70" name="Straight Arrow Connector 19">
            <a:extLst>
              <a:ext uri="{FF2B5EF4-FFF2-40B4-BE49-F238E27FC236}">
                <a16:creationId xmlns:a16="http://schemas.microsoft.com/office/drawing/2014/main" xmlns="" id="{4D1FFDDC-4A9D-42C4-8FD6-4979C2BD6094}"/>
              </a:ext>
            </a:extLst>
          </p:cNvPr>
          <p:cNvCxnSpPr>
            <a:cxnSpLocks/>
          </p:cNvCxnSpPr>
          <p:nvPr/>
        </p:nvCxnSpPr>
        <p:spPr>
          <a:xfrm>
            <a:off x="4499709" y="3833769"/>
            <a:ext cx="0" cy="45065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E6266C61-E6E8-478D-8A3B-4243E363B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1" t="637" r="38270" b="86606"/>
          <a:stretch/>
        </p:blipFill>
        <p:spPr>
          <a:xfrm>
            <a:off x="5747926" y="3901550"/>
            <a:ext cx="3431474" cy="984827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96A758A-72AD-4401-A8F7-3C3BE314EE99}"/>
              </a:ext>
            </a:extLst>
          </p:cNvPr>
          <p:cNvSpPr/>
          <p:nvPr/>
        </p:nvSpPr>
        <p:spPr>
          <a:xfrm>
            <a:off x="4238313" y="4274563"/>
            <a:ext cx="551801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BFC9A6E-7FD6-463A-BF02-43515B6B124B}"/>
              </a:ext>
            </a:extLst>
          </p:cNvPr>
          <p:cNvSpPr txBox="1"/>
          <p:nvPr/>
        </p:nvSpPr>
        <p:spPr>
          <a:xfrm>
            <a:off x="5721208" y="2995904"/>
            <a:ext cx="2139193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장바구니에 담긴 상품 이 없는데 </a:t>
            </a:r>
            <a:r>
              <a:rPr lang="en-US" altLang="ko-KR" sz="1100" dirty="0"/>
              <a:t>[</a:t>
            </a:r>
            <a:r>
              <a:rPr lang="ko-KR" altLang="en-US" sz="1100" dirty="0"/>
              <a:t>상품 주문하기</a:t>
            </a:r>
            <a:r>
              <a:rPr lang="en-US" altLang="ko-KR" sz="1100" dirty="0"/>
              <a:t>] </a:t>
            </a:r>
            <a:r>
              <a:rPr lang="ko-KR" altLang="en-US" sz="1100" dirty="0"/>
              <a:t>버튼 클릭 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E1F3018-5182-4922-8995-19F2B501C73E}"/>
              </a:ext>
            </a:extLst>
          </p:cNvPr>
          <p:cNvSpPr txBox="1"/>
          <p:nvPr/>
        </p:nvSpPr>
        <p:spPr>
          <a:xfrm>
            <a:off x="3655494" y="3554234"/>
            <a:ext cx="1688430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상품 주문 페이지로 이동</a:t>
            </a:r>
          </a:p>
        </p:txBody>
      </p:sp>
      <p:cxnSp>
        <p:nvCxnSpPr>
          <p:cNvPr id="35" name="Straight Arrow Connector 19">
            <a:extLst>
              <a:ext uri="{FF2B5EF4-FFF2-40B4-BE49-F238E27FC236}">
                <a16:creationId xmlns:a16="http://schemas.microsoft.com/office/drawing/2014/main" xmlns="" id="{CFA85A2F-FE24-4DD2-BDA5-4C00B721DFAE}"/>
              </a:ext>
            </a:extLst>
          </p:cNvPr>
          <p:cNvCxnSpPr>
            <a:cxnSpLocks/>
          </p:cNvCxnSpPr>
          <p:nvPr/>
        </p:nvCxnSpPr>
        <p:spPr>
          <a:xfrm>
            <a:off x="6708879" y="3414776"/>
            <a:ext cx="0" cy="45065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480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7E1567-C22B-4536-87A5-6799E888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33" y="1075518"/>
            <a:ext cx="7363853" cy="57824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5143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결제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688062" y="3774581"/>
            <a:ext cx="56894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EC18DB7-5BEA-4AD7-9244-6AE151D2A3CA}"/>
              </a:ext>
            </a:extLst>
          </p:cNvPr>
          <p:cNvSpPr txBox="1"/>
          <p:nvPr/>
        </p:nvSpPr>
        <p:spPr>
          <a:xfrm>
            <a:off x="289570" y="2328031"/>
            <a:ext cx="1578721" cy="144655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체크박스에 체크하면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자동으로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로그인 된 회원의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정보가 불러와진다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다시 체크하면 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모든 정보가 사라지고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빈칸이 된다</a:t>
            </a:r>
            <a:endParaRPr lang="en-US" altLang="ko-KR" sz="11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3D70C797-918F-4DCE-B0EA-4F30505A10D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68291" y="3000652"/>
            <a:ext cx="377759" cy="5065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8257004" y="3636081"/>
            <a:ext cx="1225119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배송 정보</a:t>
            </a:r>
            <a:endParaRPr lang="en-US" altLang="ko-KR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43BC10B-3055-46F4-980D-BD33C85AEBD7}"/>
              </a:ext>
            </a:extLst>
          </p:cNvPr>
          <p:cNvSpPr/>
          <p:nvPr/>
        </p:nvSpPr>
        <p:spPr>
          <a:xfrm>
            <a:off x="2234419" y="2874101"/>
            <a:ext cx="1298894" cy="25083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4876FADB-D698-4293-A916-7F1E5876B3D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196349" y="5611299"/>
            <a:ext cx="236071" cy="1064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DA27137-4424-4386-89E1-3A5D9A87023A}"/>
              </a:ext>
            </a:extLst>
          </p:cNvPr>
          <p:cNvSpPr txBox="1"/>
          <p:nvPr/>
        </p:nvSpPr>
        <p:spPr>
          <a:xfrm>
            <a:off x="517396" y="5288133"/>
            <a:ext cx="167895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최종 결제금액 </a:t>
            </a:r>
            <a:r>
              <a:rPr lang="en-US" altLang="ko-KR" sz="1200" dirty="0"/>
              <a:t>= </a:t>
            </a:r>
          </a:p>
          <a:p>
            <a:pPr algn="ctr"/>
            <a:r>
              <a:rPr lang="ko-KR" altLang="en-US" sz="1200" dirty="0"/>
              <a:t>배송비 </a:t>
            </a:r>
            <a:r>
              <a:rPr lang="en-US" altLang="ko-KR" sz="1200" dirty="0"/>
              <a:t>+ </a:t>
            </a:r>
            <a:r>
              <a:rPr lang="ko-KR" altLang="en-US" sz="1200" dirty="0"/>
              <a:t>총상품금액 </a:t>
            </a:r>
            <a:endParaRPr lang="en-US" altLang="ko-KR" sz="1200" dirty="0"/>
          </a:p>
          <a:p>
            <a:pPr algn="ctr"/>
            <a:r>
              <a:rPr lang="en-US" altLang="ko-KR" sz="1200" dirty="0"/>
              <a:t>- </a:t>
            </a:r>
            <a:r>
              <a:rPr lang="ko-KR" altLang="en-US" sz="1200" dirty="0" err="1"/>
              <a:t>사용마일리지</a:t>
            </a:r>
            <a:endParaRPr lang="en-US" altLang="ko-KR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A7C75A2-A855-47E1-8425-8C9C77C33991}"/>
              </a:ext>
            </a:extLst>
          </p:cNvPr>
          <p:cNvSpPr/>
          <p:nvPr/>
        </p:nvSpPr>
        <p:spPr>
          <a:xfrm>
            <a:off x="4376691" y="6445188"/>
            <a:ext cx="640232" cy="29296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8E177075-C284-4B85-A835-91222F607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8753" b="12690"/>
          <a:stretch/>
        </p:blipFill>
        <p:spPr>
          <a:xfrm>
            <a:off x="6010182" y="5734975"/>
            <a:ext cx="3368403" cy="9144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E8C8490-8523-4A1F-B9C9-9474FE78FAF4}"/>
              </a:ext>
            </a:extLst>
          </p:cNvPr>
          <p:cNvSpPr/>
          <p:nvPr/>
        </p:nvSpPr>
        <p:spPr>
          <a:xfrm>
            <a:off x="6010182" y="5754210"/>
            <a:ext cx="3378422" cy="91440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08B43CA8-1FF6-42BE-B200-EF7E5CBCEA32}"/>
              </a:ext>
            </a:extLst>
          </p:cNvPr>
          <p:cNvCxnSpPr>
            <a:cxnSpLocks/>
            <a:stCxn id="42" idx="1"/>
            <a:endCxn id="36" idx="3"/>
          </p:cNvCxnSpPr>
          <p:nvPr/>
        </p:nvCxnSpPr>
        <p:spPr>
          <a:xfrm flipH="1">
            <a:off x="5016923" y="6211410"/>
            <a:ext cx="993259" cy="38026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DA27137-4424-4386-89E1-3A5D9A87023A}"/>
              </a:ext>
            </a:extLst>
          </p:cNvPr>
          <p:cNvSpPr txBox="1"/>
          <p:nvPr/>
        </p:nvSpPr>
        <p:spPr>
          <a:xfrm>
            <a:off x="517395" y="4235534"/>
            <a:ext cx="167895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잔여마일리지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1000</a:t>
            </a:r>
            <a:r>
              <a:rPr lang="ko-KR" altLang="en-US" sz="1200" dirty="0" smtClean="0"/>
              <a:t> 이상일 경우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사용 가능</a:t>
            </a:r>
            <a:endParaRPr lang="en-US" altLang="ko-KR" sz="1200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xmlns="" id="{4876FADB-D698-4293-A916-7F1E5876B3D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196348" y="4558700"/>
            <a:ext cx="1105652" cy="72943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DA27137-4424-4386-89E1-3A5D9A87023A}"/>
              </a:ext>
            </a:extLst>
          </p:cNvPr>
          <p:cNvSpPr txBox="1"/>
          <p:nvPr/>
        </p:nvSpPr>
        <p:spPr>
          <a:xfrm>
            <a:off x="7688062" y="4562983"/>
            <a:ext cx="2177726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사용할 </a:t>
            </a:r>
            <a:r>
              <a:rPr lang="ko-KR" altLang="en-US" sz="1200" dirty="0" err="1" smtClean="0"/>
              <a:t>마일리지</a:t>
            </a:r>
            <a:r>
              <a:rPr lang="ko-KR" altLang="en-US" sz="1200" dirty="0" smtClean="0"/>
              <a:t> 입력 후 </a:t>
            </a:r>
            <a:r>
              <a:rPr lang="ko-KR" altLang="en-US" sz="1200" dirty="0" err="1" smtClean="0"/>
              <a:t>마일리지</a:t>
            </a:r>
            <a:r>
              <a:rPr lang="ko-KR" altLang="en-US" sz="1200" dirty="0" smtClean="0"/>
              <a:t> 사용하기 버튼 클릭 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사용한 </a:t>
            </a:r>
            <a:r>
              <a:rPr lang="ko-KR" altLang="en-US" sz="1200" dirty="0" err="1" smtClean="0"/>
              <a:t>마일리지만큼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최종 결제금액 차감됨</a:t>
            </a:r>
            <a:endParaRPr lang="en-US" altLang="ko-KR" sz="1200" dirty="0"/>
          </a:p>
        </p:txBody>
      </p:sp>
      <p:cxnSp>
        <p:nvCxnSpPr>
          <p:cNvPr id="25" name="Straight Arrow Connector 32">
            <a:extLst>
              <a:ext uri="{FF2B5EF4-FFF2-40B4-BE49-F238E27FC236}">
                <a16:creationId xmlns:a16="http://schemas.microsoft.com/office/drawing/2014/main" xmlns="" id="{4876FADB-D698-4293-A916-7F1E5876B3D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747933" y="4978482"/>
            <a:ext cx="940129" cy="41549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5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1" y="1427163"/>
            <a:ext cx="94488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5614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232126" y="3829688"/>
            <a:ext cx="331488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배송 완료 시</a:t>
            </a:r>
            <a:endParaRPr lang="en-US" altLang="ko-KR" dirty="0"/>
          </a:p>
          <a:p>
            <a:pPr algn="ctr"/>
            <a:r>
              <a:rPr lang="ko-KR" altLang="en-US" dirty="0"/>
              <a:t>사용자는 </a:t>
            </a:r>
            <a:endParaRPr lang="en-US" altLang="ko-KR" dirty="0"/>
          </a:p>
          <a:p>
            <a:pPr algn="ctr"/>
            <a:r>
              <a:rPr lang="ko-KR" altLang="en-US" dirty="0"/>
              <a:t>반품 또는 구매확정</a:t>
            </a:r>
            <a:r>
              <a:rPr lang="en-US" altLang="ko-KR" dirty="0"/>
              <a:t> </a:t>
            </a:r>
            <a:r>
              <a:rPr lang="ko-KR" altLang="en-US" dirty="0"/>
              <a:t>선택 가능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8355267" y="3453131"/>
            <a:ext cx="0" cy="34184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317548" y="4106687"/>
            <a:ext cx="2348025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개씩 기본 </a:t>
            </a:r>
            <a:r>
              <a:rPr lang="ko-KR" altLang="en-US" dirty="0" err="1"/>
              <a:t>페이징</a:t>
            </a:r>
            <a:r>
              <a:rPr lang="ko-KR" altLang="en-US" dirty="0"/>
              <a:t> 처리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4935790" y="3660784"/>
            <a:ext cx="1" cy="44590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511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2" y="1946331"/>
            <a:ext cx="8591549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079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주문취소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77" y="1962833"/>
            <a:ext cx="3349562" cy="794499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6" idx="3"/>
          </p:cNvCxnSpPr>
          <p:nvPr/>
        </p:nvCxnSpPr>
        <p:spPr>
          <a:xfrm>
            <a:off x="7422839" y="2360083"/>
            <a:ext cx="641413" cy="94651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756774" y="1392333"/>
            <a:ext cx="4206241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주문 취소 클릭 시 취소</a:t>
            </a:r>
            <a:r>
              <a:rPr lang="en-US" altLang="ko-KR" dirty="0"/>
              <a:t> </a:t>
            </a:r>
            <a:r>
              <a:rPr lang="ko-KR" altLang="en-US" dirty="0"/>
              <a:t>알림 창 생성</a:t>
            </a:r>
            <a:endParaRPr lang="en-US" altLang="ko-KR" dirty="0"/>
          </a:p>
          <a:p>
            <a:pPr algn="ctr"/>
            <a:r>
              <a:rPr lang="ko-KR" altLang="en-US" dirty="0"/>
              <a:t>확인 버튼 클릭 시 주문취소 완료 알림 창 생성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479" y="4957651"/>
            <a:ext cx="3641596" cy="114300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4098" idx="3"/>
          </p:cNvCxnSpPr>
          <p:nvPr/>
        </p:nvCxnSpPr>
        <p:spPr>
          <a:xfrm flipV="1">
            <a:off x="5894075" y="2763709"/>
            <a:ext cx="636652" cy="276544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829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09" y="1628333"/>
            <a:ext cx="75914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4271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반품처리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300197" y="3767544"/>
            <a:ext cx="2953852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반품 처리 선택 시 알림 창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7763091" y="3049146"/>
            <a:ext cx="14032" cy="71839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49" y="4090709"/>
            <a:ext cx="3771900" cy="104775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758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4891686"/>
            <a:ext cx="3771900" cy="104775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5113"/>
            <a:ext cx="92964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90179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반품처리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829300" y="4337688"/>
            <a:ext cx="3771900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반품 처리가 완료 되었다는 창이 뜨고 반품 처리가 완료된 것을 확인 할 수 있다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7715250" y="3238500"/>
            <a:ext cx="0" cy="109918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987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3" y="1681163"/>
            <a:ext cx="94488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1562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69063" y="4696828"/>
            <a:ext cx="4107841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주문번호 아래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[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상세보기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]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클릭하면 해당 주문에 대한 상세내역 페이지로 이동 </a:t>
            </a:r>
            <a:endParaRPr lang="ko-KR" altLang="en-US" dirty="0"/>
          </a:p>
        </p:txBody>
      </p:sp>
      <p:cxnSp>
        <p:nvCxnSpPr>
          <p:cNvPr id="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2689770" y="3441700"/>
            <a:ext cx="0" cy="125512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42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003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6" y="1146175"/>
            <a:ext cx="62960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꺾인 연결선 8"/>
          <p:cNvCxnSpPr/>
          <p:nvPr/>
        </p:nvCxnSpPr>
        <p:spPr>
          <a:xfrm rot="10800000" flipV="1">
            <a:off x="4686299" y="5468936"/>
            <a:ext cx="889001" cy="500064"/>
          </a:xfrm>
          <a:prstGeom prst="bentConnector3">
            <a:avLst>
              <a:gd name="adj1" fmla="val 10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575300" y="5191937"/>
            <a:ext cx="320039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구매확정 된 상품은 주문 취소 불가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575301" y="4290237"/>
            <a:ext cx="2717800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전체내역보기 클릭 시 </a:t>
            </a:r>
            <a:endParaRPr lang="en-US" altLang="ko-KR" dirty="0"/>
          </a:p>
          <a:p>
            <a:pPr algn="ctr"/>
            <a:r>
              <a:rPr lang="ko-KR" altLang="en-US" dirty="0"/>
              <a:t>주문내역페이지로 이동</a:t>
            </a:r>
          </a:p>
        </p:txBody>
      </p:sp>
      <p:cxnSp>
        <p:nvCxnSpPr>
          <p:cNvPr id="25" name="꺾인 연결선 24"/>
          <p:cNvCxnSpPr/>
          <p:nvPr/>
        </p:nvCxnSpPr>
        <p:spPr>
          <a:xfrm rot="5400000">
            <a:off x="4652168" y="5045868"/>
            <a:ext cx="1401765" cy="444501"/>
          </a:xfrm>
          <a:prstGeom prst="bentConnector3">
            <a:avLst>
              <a:gd name="adj1" fmla="val 17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1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35569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팀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" b="1449"/>
          <a:stretch/>
        </p:blipFill>
        <p:spPr bwMode="auto">
          <a:xfrm>
            <a:off x="284443" y="2129877"/>
            <a:ext cx="9374690" cy="322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8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7" y="1876137"/>
            <a:ext cx="92297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2070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593160" y="4136815"/>
            <a:ext cx="2953852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사용자가 구매확정 </a:t>
            </a:r>
            <a:r>
              <a:rPr lang="ko-KR" altLang="en-US" dirty="0" err="1"/>
              <a:t>클릭시</a:t>
            </a:r>
            <a:r>
              <a:rPr lang="ko-KR" altLang="en-US" dirty="0"/>
              <a:t>  </a:t>
            </a:r>
            <a:endParaRPr lang="en-US" altLang="ko-KR" dirty="0"/>
          </a:p>
          <a:p>
            <a:pPr algn="ctr"/>
            <a:r>
              <a:rPr lang="ko-KR" altLang="en-US" dirty="0"/>
              <a:t>구매확정 </a:t>
            </a:r>
            <a:r>
              <a:rPr lang="ko-KR" altLang="en-US" dirty="0" err="1"/>
              <a:t>알림창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8355267" y="3453131"/>
            <a:ext cx="0" cy="68368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022" y="4690813"/>
            <a:ext cx="3752850" cy="1171575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92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6" y="1876137"/>
            <a:ext cx="92297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88655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611" y="1604963"/>
            <a:ext cx="3800475" cy="1019175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5124" idx="3"/>
          </p:cNvCxnSpPr>
          <p:nvPr/>
        </p:nvCxnSpPr>
        <p:spPr>
          <a:xfrm>
            <a:off x="8070086" y="2114551"/>
            <a:ext cx="883414" cy="971549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4" y="4715691"/>
            <a:ext cx="8377790" cy="130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167881" y="3949192"/>
            <a:ext cx="278561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적립된 내역을 확인 할 수 있다</a:t>
            </a:r>
            <a:endParaRPr lang="ko-KR" altLang="en-US" dirty="0"/>
          </a:p>
        </p:txBody>
      </p:sp>
      <p:cxnSp>
        <p:nvCxnSpPr>
          <p:cNvPr id="20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7104226" y="4273905"/>
            <a:ext cx="1" cy="44178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59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130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6" y="1635043"/>
            <a:ext cx="8330845" cy="281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꺾인 연결선 68"/>
          <p:cNvCxnSpPr/>
          <p:nvPr/>
        </p:nvCxnSpPr>
        <p:spPr>
          <a:xfrm rot="16200000" flipV="1">
            <a:off x="7498072" y="4016157"/>
            <a:ext cx="1549269" cy="430858"/>
          </a:xfrm>
          <a:prstGeom prst="bentConnector3">
            <a:avLst>
              <a:gd name="adj1" fmla="val 99799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986198" y="4636739"/>
            <a:ext cx="3483221" cy="147732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사용자가  해당 상품에 대한 구매확정 클릭 후</a:t>
            </a:r>
            <a:endParaRPr lang="en-US" altLang="ko-KR" dirty="0"/>
          </a:p>
          <a:p>
            <a:pPr algn="ctr"/>
            <a:r>
              <a:rPr lang="ko-KR" altLang="en-US" dirty="0"/>
              <a:t>배송현황 변경과 동시에 </a:t>
            </a:r>
            <a:endParaRPr lang="en-US" altLang="ko-KR" dirty="0"/>
          </a:p>
          <a:p>
            <a:pPr algn="ctr"/>
            <a:r>
              <a:rPr lang="ko-KR" altLang="en-US" dirty="0"/>
              <a:t>리뷰작성 버튼 생성이 생성 되며</a:t>
            </a:r>
            <a:endParaRPr lang="en-US" altLang="ko-KR" dirty="0"/>
          </a:p>
          <a:p>
            <a:pPr algn="ctr"/>
            <a:r>
              <a:rPr lang="ko-KR" altLang="en-US" dirty="0"/>
              <a:t>리뷰작성 버튼 클릭 시 </a:t>
            </a:r>
            <a:endParaRPr lang="en-US" altLang="ko-KR" dirty="0"/>
          </a:p>
          <a:p>
            <a:pPr algn="ctr"/>
            <a:r>
              <a:rPr lang="ko-KR" altLang="en-US" dirty="0"/>
              <a:t>작성 페이지로 이동하게 된다</a:t>
            </a:r>
          </a:p>
        </p:txBody>
      </p:sp>
    </p:spTree>
    <p:extLst>
      <p:ext uri="{BB962C8B-B14F-4D97-AF65-F5344CB8AC3E}">
        <p14:creationId xmlns:p14="http://schemas.microsoft.com/office/powerpoint/2010/main" val="32524363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15532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69" y="1835328"/>
            <a:ext cx="6403645" cy="335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87119" y="1259321"/>
            <a:ext cx="281153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상품에 대한 평점을 </a:t>
            </a:r>
            <a:r>
              <a:rPr lang="en-US" altLang="ko-KR" dirty="0"/>
              <a:t>0~5</a:t>
            </a:r>
            <a:r>
              <a:rPr lang="ko-KR" altLang="en-US" dirty="0"/>
              <a:t>점 으로 </a:t>
            </a:r>
            <a:r>
              <a:rPr lang="en-US" altLang="ko-KR" dirty="0"/>
              <a:t>1</a:t>
            </a:r>
            <a:r>
              <a:rPr lang="ko-KR" altLang="en-US" dirty="0"/>
              <a:t>점 간격으로 매길 수 있다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90063" y="1493505"/>
            <a:ext cx="161090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상품명 출력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592275" y="5456853"/>
            <a:ext cx="1533934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파일 첨부 기능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661817" y="5841902"/>
            <a:ext cx="3140895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제목과 내용을 입력하지 않고 등록 버튼 클릭 시 유효성 검사</a:t>
            </a:r>
          </a:p>
        </p:txBody>
      </p:sp>
      <p:cxnSp>
        <p:nvCxnSpPr>
          <p:cNvPr id="49" name="꺾인 연결선 48"/>
          <p:cNvCxnSpPr/>
          <p:nvPr/>
        </p:nvCxnSpPr>
        <p:spPr>
          <a:xfrm>
            <a:off x="1483031" y="1835328"/>
            <a:ext cx="1462170" cy="1102878"/>
          </a:xfrm>
          <a:prstGeom prst="bentConnector3">
            <a:avLst>
              <a:gd name="adj1" fmla="val -92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054160" y="5179854"/>
            <a:ext cx="3079092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취소버튼 클릭 시 리뷰 게시판 목록으로 이동</a:t>
            </a:r>
            <a:endParaRPr lang="ko-KR" altLang="en-US" dirty="0"/>
          </a:p>
        </p:txBody>
      </p:sp>
      <p:cxnSp>
        <p:nvCxnSpPr>
          <p:cNvPr id="62" name="꺾인 연결선 61"/>
          <p:cNvCxnSpPr>
            <a:stCxn id="29" idx="1"/>
          </p:cNvCxnSpPr>
          <p:nvPr/>
        </p:nvCxnSpPr>
        <p:spPr>
          <a:xfrm rot="10800000">
            <a:off x="4432495" y="5089537"/>
            <a:ext cx="229323" cy="102936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9" idx="2"/>
          </p:cNvCxnSpPr>
          <p:nvPr/>
        </p:nvCxnSpPr>
        <p:spPr>
          <a:xfrm rot="5400000">
            <a:off x="4574371" y="1509113"/>
            <a:ext cx="1714311" cy="2322723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4" idx="3"/>
          </p:cNvCxnSpPr>
          <p:nvPr/>
        </p:nvCxnSpPr>
        <p:spPr>
          <a:xfrm flipV="1">
            <a:off x="3126209" y="4673855"/>
            <a:ext cx="100150" cy="94458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endCxn id="1026" idx="2"/>
          </p:cNvCxnSpPr>
          <p:nvPr/>
        </p:nvCxnSpPr>
        <p:spPr>
          <a:xfrm rot="10800000">
            <a:off x="4705392" y="5188537"/>
            <a:ext cx="1348768" cy="26831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6914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48705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6" y="1657159"/>
            <a:ext cx="6960689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08" y="3402524"/>
            <a:ext cx="1335610" cy="25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10" y="3703673"/>
            <a:ext cx="4881588" cy="70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37" y="1460537"/>
            <a:ext cx="4052785" cy="40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1" y="5462390"/>
            <a:ext cx="3538537" cy="78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714" y="5498678"/>
            <a:ext cx="4338659" cy="78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27153" y="2510406"/>
            <a:ext cx="2018014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유효성 검사에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맞지 않을 경우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창을 띄운다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cxnSp>
        <p:nvCxnSpPr>
          <p:cNvPr id="16" name="꺾인 연결선 15"/>
          <p:cNvCxnSpPr/>
          <p:nvPr/>
        </p:nvCxnSpPr>
        <p:spPr>
          <a:xfrm rot="16200000" flipH="1">
            <a:off x="672989" y="4298648"/>
            <a:ext cx="2006827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3"/>
          </p:cNvCxnSpPr>
          <p:nvPr/>
        </p:nvCxnSpPr>
        <p:spPr>
          <a:xfrm>
            <a:off x="2545167" y="2902821"/>
            <a:ext cx="3195233" cy="2253379"/>
          </a:xfrm>
          <a:prstGeom prst="bentConnector3">
            <a:avLst>
              <a:gd name="adj1" fmla="val 10008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96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48705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6" y="1657159"/>
            <a:ext cx="6960689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08" y="3402524"/>
            <a:ext cx="1335610" cy="25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10" y="3703673"/>
            <a:ext cx="4881588" cy="70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" y="4902009"/>
            <a:ext cx="2933700" cy="80010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2" name="꺾인 연결선 11"/>
          <p:cNvCxnSpPr>
            <a:stCxn id="2054" idx="3"/>
          </p:cNvCxnSpPr>
          <p:nvPr/>
        </p:nvCxnSpPr>
        <p:spPr>
          <a:xfrm flipV="1">
            <a:off x="3156585" y="5054670"/>
            <a:ext cx="434532" cy="247389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27660" y="5746135"/>
            <a:ext cx="2689328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등록 버튼 </a:t>
            </a:r>
            <a:r>
              <a:rPr lang="ko-KR" altLang="en-US" dirty="0" err="1"/>
              <a:t>성공시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성공 </a:t>
            </a:r>
            <a:r>
              <a:rPr lang="ko-KR" altLang="en-US" dirty="0" err="1"/>
              <a:t>알림창</a:t>
            </a:r>
            <a:r>
              <a:rPr lang="ko-KR" altLang="en-US" dirty="0"/>
              <a:t> 생성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37" y="1460537"/>
            <a:ext cx="4052785" cy="40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349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9182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리뷰 작성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871663"/>
            <a:ext cx="92297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270171" y="4709339"/>
            <a:ext cx="297462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리뷰작성 한  상품은  배송현황에 리뷰 작성 완료라고 나타남</a:t>
            </a: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7302137" y="3866606"/>
            <a:ext cx="0" cy="815654"/>
          </a:xfrm>
          <a:prstGeom prst="line">
            <a:avLst/>
          </a:prstGeom>
          <a:ln w="38100">
            <a:solidFill>
              <a:srgbClr val="FFD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302137" y="3866606"/>
            <a:ext cx="300446" cy="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6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165540"/>
            <a:ext cx="978217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777092" y="2627815"/>
            <a:ext cx="3121051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리뷰작성 후 적립금이 추가로 적립 된 것을 확인할 수 있다</a:t>
            </a:r>
          </a:p>
        </p:txBody>
      </p:sp>
      <p:cxnSp>
        <p:nvCxnSpPr>
          <p:cNvPr id="14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337618" y="1436914"/>
            <a:ext cx="0" cy="119090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85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8-3\Desktop\리뷰목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4" y="1183341"/>
            <a:ext cx="9170894" cy="556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6473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1473567" y="2387281"/>
            <a:ext cx="8314" cy="191602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0" y="1907146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글제목</a:t>
            </a:r>
            <a:r>
              <a:rPr lang="ko-KR" altLang="en-US" sz="1400" dirty="0"/>
              <a:t>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리뷰 상세 보기 페이지로 이동 합니다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04357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532089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" y="2381230"/>
            <a:ext cx="81057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꺾인 연결선 6"/>
          <p:cNvCxnSpPr/>
          <p:nvPr/>
        </p:nvCxnSpPr>
        <p:spPr>
          <a:xfrm rot="5400000">
            <a:off x="1746509" y="1833302"/>
            <a:ext cx="946514" cy="55880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131101" y="1477863"/>
            <a:ext cx="197067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검색기능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,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99" y="4616643"/>
            <a:ext cx="76962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꺾인 연결선 10"/>
          <p:cNvCxnSpPr/>
          <p:nvPr/>
        </p:nvCxnSpPr>
        <p:spPr>
          <a:xfrm rot="10800000" flipV="1">
            <a:off x="4188265" y="4181455"/>
            <a:ext cx="1673872" cy="435188"/>
          </a:xfrm>
          <a:prstGeom prst="bentConnector3">
            <a:avLst>
              <a:gd name="adj1" fmla="val 10007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862137" y="4052821"/>
            <a:ext cx="197067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제목으로 </a:t>
            </a:r>
            <a:r>
              <a:rPr lang="ko-KR" altLang="en-US" dirty="0"/>
              <a:t>검색 </a:t>
            </a:r>
          </a:p>
        </p:txBody>
      </p:sp>
    </p:spTree>
    <p:extLst>
      <p:ext uri="{BB962C8B-B14F-4D97-AF65-F5344CB8AC3E}">
        <p14:creationId xmlns:p14="http://schemas.microsoft.com/office/powerpoint/2010/main" val="22713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3861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진교덕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5" y="1895473"/>
            <a:ext cx="9496415" cy="321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85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555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1" y="1259321"/>
            <a:ext cx="8699326" cy="4944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7046223" y="2920829"/>
            <a:ext cx="2426008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필수 입력 후 문의 하기 버튼 클릭 시 </a:t>
            </a:r>
            <a:r>
              <a:rPr lang="en-US" altLang="ko-KR" sz="1400" dirty="0" smtClean="0"/>
              <a:t>1:1</a:t>
            </a:r>
            <a:r>
              <a:rPr lang="ko-KR" altLang="en-US" sz="1400" dirty="0" smtClean="0"/>
              <a:t>문의 글 목록 페이지  로 이동</a:t>
            </a:r>
            <a:endParaRPr lang="en-US" altLang="ko-KR" sz="1400" dirty="0" smtClean="0"/>
          </a:p>
        </p:txBody>
      </p:sp>
      <p:cxnSp>
        <p:nvCxnSpPr>
          <p:cNvPr id="14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3166919" y="4208095"/>
            <a:ext cx="1571336" cy="2883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858198" y="3946485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취소버튼 클릭 시 </a:t>
            </a:r>
            <a:r>
              <a:rPr lang="en-US" altLang="ko-KR" sz="1400" dirty="0" smtClean="0"/>
              <a:t>1:1</a:t>
            </a:r>
            <a:r>
              <a:rPr lang="ko-KR" altLang="en-US" sz="1400" dirty="0" smtClean="0"/>
              <a:t>문의 글 목록 페이지로 이동</a:t>
            </a:r>
            <a:endParaRPr lang="en-US" altLang="ko-KR" sz="1400" dirty="0" smtClean="0"/>
          </a:p>
        </p:txBody>
      </p:sp>
      <p:cxnSp>
        <p:nvCxnSpPr>
          <p:cNvPr id="17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>
            <a:off x="5547473" y="3659493"/>
            <a:ext cx="1498750" cy="46362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 flipV="1">
            <a:off x="4438996" y="3397883"/>
            <a:ext cx="2607227" cy="20716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5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8-3\Desktop\사용자 1대1 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26" y="1262219"/>
            <a:ext cx="7546615" cy="480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7290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답변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X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7" name="꺾인 연결선 6"/>
          <p:cNvCxnSpPr>
            <a:stCxn id="8" idx="1"/>
            <a:endCxn id="3074" idx="2"/>
          </p:cNvCxnSpPr>
          <p:nvPr/>
        </p:nvCxnSpPr>
        <p:spPr>
          <a:xfrm rot="10800000">
            <a:off x="4944535" y="6069935"/>
            <a:ext cx="1627633" cy="3433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572167" y="6136286"/>
            <a:ext cx="228746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목록버튼 클릭 시 </a:t>
            </a:r>
            <a:endParaRPr lang="en-US" altLang="ko-KR" dirty="0"/>
          </a:p>
          <a:p>
            <a:pPr algn="ctr"/>
            <a:r>
              <a:rPr lang="ko-KR" altLang="en-US" dirty="0"/>
              <a:t>문의 내역 리스트로 이동</a:t>
            </a:r>
          </a:p>
        </p:txBody>
      </p:sp>
    </p:spTree>
    <p:extLst>
      <p:ext uri="{BB962C8B-B14F-4D97-AF65-F5344CB8AC3E}">
        <p14:creationId xmlns:p14="http://schemas.microsoft.com/office/powerpoint/2010/main" val="40710662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8-3\Desktop\사용자 1대1 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54" y="1057401"/>
            <a:ext cx="6860559" cy="43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7290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답변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O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7" name="꺾인 연결선 6"/>
          <p:cNvCxnSpPr>
            <a:stCxn id="8" idx="1"/>
            <a:endCxn id="3074" idx="2"/>
          </p:cNvCxnSpPr>
          <p:nvPr/>
        </p:nvCxnSpPr>
        <p:spPr>
          <a:xfrm rot="10800000">
            <a:off x="4944535" y="5428051"/>
            <a:ext cx="1627633" cy="98523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572167" y="6136286"/>
            <a:ext cx="228746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목록버튼 클릭 시 </a:t>
            </a:r>
            <a:endParaRPr lang="en-US" altLang="ko-KR" dirty="0"/>
          </a:p>
          <a:p>
            <a:pPr algn="ctr"/>
            <a:r>
              <a:rPr lang="ko-KR" altLang="en-US" dirty="0"/>
              <a:t>문의 내역 리스트로 이동</a:t>
            </a:r>
          </a:p>
        </p:txBody>
      </p:sp>
      <p:pic>
        <p:nvPicPr>
          <p:cNvPr id="4098" name="Picture 2" descr="C:\Users\alfo8-3\Desktop\문의 답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54" y="4715910"/>
            <a:ext cx="686056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415967" y="4705396"/>
            <a:ext cx="2287466" cy="5539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415967" y="5643669"/>
            <a:ext cx="228746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관리자가 작성한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답변출력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13" idx="0"/>
            <a:endCxn id="11" idx="2"/>
          </p:cNvCxnSpPr>
          <p:nvPr/>
        </p:nvCxnSpPr>
        <p:spPr>
          <a:xfrm rot="5400000" flipH="1" flipV="1">
            <a:off x="2367563" y="5451532"/>
            <a:ext cx="384275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3601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511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게시판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06" y="1355886"/>
            <a:ext cx="7523976" cy="52617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5831133" y="2338900"/>
            <a:ext cx="2426008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작성 버튼  클릭 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글 작성 페이지로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이동합니다</a:t>
            </a:r>
            <a:endParaRPr lang="en-US" altLang="ko-KR" sz="1400" dirty="0" smtClean="0"/>
          </a:p>
        </p:txBody>
      </p:sp>
      <p:cxnSp>
        <p:nvCxnSpPr>
          <p:cNvPr id="18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6573760" y="3078226"/>
            <a:ext cx="1" cy="36324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6535637" y="3441469"/>
            <a:ext cx="1197033" cy="831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3197542" y="1216253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제목 클릭 시 글 상세보기페이지로 이동 합니다 </a:t>
            </a:r>
            <a:endParaRPr lang="en-US" altLang="ko-KR" sz="1400" dirty="0" smtClean="0"/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5045826" y="1718315"/>
            <a:ext cx="9863" cy="136553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1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8-3\Desktop\사용자 공지사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" y="1134533"/>
            <a:ext cx="9558867" cy="524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33247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상세보기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>
            <a:off x="3232343" y="1862839"/>
            <a:ext cx="123016" cy="87776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2799714" y="1493507"/>
            <a:ext cx="2426008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해당 글 작성시 입력한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내용을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에서 읽어와서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화면에 출력 함</a:t>
            </a:r>
            <a:endParaRPr lang="en-US" altLang="ko-KR" sz="1400" dirty="0" smtClean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5388479" y="5733185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목록 버튼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글목록</a:t>
            </a:r>
            <a:r>
              <a:rPr lang="ko-KR" altLang="en-US" sz="1400" dirty="0" smtClean="0"/>
              <a:t> 페이지 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로 이동합니다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80432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88063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게시판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2" y="1080405"/>
            <a:ext cx="8446295" cy="5429136"/>
          </a:xfrm>
          <a:prstGeom prst="rect">
            <a:avLst/>
          </a:prstGeom>
        </p:spPr>
      </p:pic>
      <p:cxnSp>
        <p:nvCxnSpPr>
          <p:cNvPr id="21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2460606" y="3411079"/>
            <a:ext cx="706543" cy="767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56006" y="3152967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제목 클릭 시 </a:t>
            </a:r>
            <a:r>
              <a:rPr lang="en-US" altLang="ko-KR" sz="1400" dirty="0" smtClean="0"/>
              <a:t>FAQ </a:t>
            </a:r>
            <a:r>
              <a:rPr lang="ko-KR" altLang="en-US" sz="1400" dirty="0" smtClean="0"/>
              <a:t>상세 페이지로 이동 합니다</a:t>
            </a:r>
            <a:endParaRPr lang="en-US" altLang="ko-KR" sz="1400" dirty="0" smtClean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2982456" y="1042251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검색은 전체 검색 또는 제목으로 검색 할 수 있습니다 </a:t>
            </a:r>
            <a:endParaRPr lang="en-US" altLang="ko-KR" sz="1400" dirty="0" smtClean="0"/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3467292" y="1588872"/>
            <a:ext cx="1" cy="102833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5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9043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57" y="1127631"/>
            <a:ext cx="7331824" cy="5730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6312173" y="4743867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전체 목록 버튼 클릭 시 글 목록 페이지로 이동 합니다</a:t>
            </a:r>
            <a:endParaRPr lang="en-US" altLang="ko-KR" sz="1400" dirty="0" smtClean="0"/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487645" y="5005477"/>
            <a:ext cx="824528" cy="10367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6525724" y="3708548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목록 페이지 에서 데이터를 받아와 보여줍니다</a:t>
            </a:r>
            <a:endParaRPr lang="en-US" altLang="ko-KR" sz="1400" dirty="0" smtClean="0"/>
          </a:p>
        </p:txBody>
      </p:sp>
      <p:cxnSp>
        <p:nvCxnSpPr>
          <p:cNvPr id="21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 flipV="1">
            <a:off x="5551565" y="4088737"/>
            <a:ext cx="974159" cy="159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053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AADD1BF-0829-4A1C-B324-A904050D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5" r="17177"/>
          <a:stretch/>
        </p:blipFill>
        <p:spPr>
          <a:xfrm>
            <a:off x="1418788" y="1129179"/>
            <a:ext cx="7068424" cy="5256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1B10F8-18A9-4C2A-B634-84D8A445D136}"/>
              </a:ext>
            </a:extLst>
          </p:cNvPr>
          <p:cNvSpPr txBox="1"/>
          <p:nvPr/>
        </p:nvSpPr>
        <p:spPr>
          <a:xfrm>
            <a:off x="5880682" y="2835479"/>
            <a:ext cx="3775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37F4938-8D1D-4A72-97AB-44333F789368}"/>
              </a:ext>
            </a:extLst>
          </p:cNvPr>
          <p:cNvSpPr txBox="1"/>
          <p:nvPr/>
        </p:nvSpPr>
        <p:spPr>
          <a:xfrm>
            <a:off x="5880682" y="3009481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8528683-5FCD-43CA-9CAA-3B15A4041442}"/>
              </a:ext>
            </a:extLst>
          </p:cNvPr>
          <p:cNvSpPr txBox="1"/>
          <p:nvPr/>
        </p:nvSpPr>
        <p:spPr>
          <a:xfrm>
            <a:off x="5880682" y="3189813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2DA3846-0B0C-4D94-A745-E70932EAA491}"/>
              </a:ext>
            </a:extLst>
          </p:cNvPr>
          <p:cNvSpPr txBox="1"/>
          <p:nvPr/>
        </p:nvSpPr>
        <p:spPr>
          <a:xfrm>
            <a:off x="5880682" y="3363116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8B36E1C-B04A-44DA-AFF3-0E6253106614}"/>
              </a:ext>
            </a:extLst>
          </p:cNvPr>
          <p:cNvSpPr txBox="1"/>
          <p:nvPr/>
        </p:nvSpPr>
        <p:spPr>
          <a:xfrm>
            <a:off x="5880682" y="3543448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4CD8759-EAAB-4F89-A3F9-F0BD20E878C5}"/>
              </a:ext>
            </a:extLst>
          </p:cNvPr>
          <p:cNvSpPr txBox="1"/>
          <p:nvPr/>
        </p:nvSpPr>
        <p:spPr>
          <a:xfrm>
            <a:off x="5880682" y="3708362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CD4F776-C36D-41F6-915A-7786671B8A26}"/>
              </a:ext>
            </a:extLst>
          </p:cNvPr>
          <p:cNvSpPr txBox="1"/>
          <p:nvPr/>
        </p:nvSpPr>
        <p:spPr>
          <a:xfrm>
            <a:off x="5880682" y="3884896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B90DFC2-1E5D-429D-BFCA-34E48BD00E98}"/>
              </a:ext>
            </a:extLst>
          </p:cNvPr>
          <p:cNvSpPr txBox="1"/>
          <p:nvPr/>
        </p:nvSpPr>
        <p:spPr>
          <a:xfrm>
            <a:off x="5880682" y="4058199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4CFB1CE-8AE9-4366-B4E1-E4FD77D85937}"/>
              </a:ext>
            </a:extLst>
          </p:cNvPr>
          <p:cNvSpPr txBox="1"/>
          <p:nvPr/>
        </p:nvSpPr>
        <p:spPr>
          <a:xfrm>
            <a:off x="5880682" y="4238882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CCBC310-FB9E-49E8-8C95-FDE88B14DE9E}"/>
              </a:ext>
            </a:extLst>
          </p:cNvPr>
          <p:cNvSpPr txBox="1"/>
          <p:nvPr/>
        </p:nvSpPr>
        <p:spPr>
          <a:xfrm>
            <a:off x="5880682" y="4410586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540C4BE-A836-4A5E-BDD7-A980C3AAE4AE}"/>
              </a:ext>
            </a:extLst>
          </p:cNvPr>
          <p:cNvSpPr txBox="1"/>
          <p:nvPr/>
        </p:nvSpPr>
        <p:spPr>
          <a:xfrm>
            <a:off x="2952925" y="4595360"/>
            <a:ext cx="940543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cxnSp>
        <p:nvCxnSpPr>
          <p:cNvPr id="23" name="Straight Arrow Connector 19">
            <a:extLst>
              <a:ext uri="{FF2B5EF4-FFF2-40B4-BE49-F238E27FC236}">
                <a16:creationId xmlns:a16="http://schemas.microsoft.com/office/drawing/2014/main" xmlns="" id="{65A9955A-8E1F-4C21-88B0-84E15641BC6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893468" y="4726165"/>
            <a:ext cx="785406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9958B6D-D46B-4471-8505-1E3DD1ABEC77}"/>
              </a:ext>
            </a:extLst>
          </p:cNvPr>
          <p:cNvSpPr/>
          <p:nvPr/>
        </p:nvSpPr>
        <p:spPr>
          <a:xfrm>
            <a:off x="4687263" y="4630723"/>
            <a:ext cx="522300" cy="184558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2079D7F-0A0C-49AA-809D-03179C05CCEF}"/>
              </a:ext>
            </a:extLst>
          </p:cNvPr>
          <p:cNvSpPr txBox="1"/>
          <p:nvPr/>
        </p:nvSpPr>
        <p:spPr>
          <a:xfrm>
            <a:off x="889233" y="3583951"/>
            <a:ext cx="1592788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제목 클릭 시 상세보기 페이지로 이동</a:t>
            </a:r>
            <a:endParaRPr lang="en-US" altLang="ko-KR" sz="1100" dirty="0"/>
          </a:p>
        </p:txBody>
      </p:sp>
      <p:cxnSp>
        <p:nvCxnSpPr>
          <p:cNvPr id="27" name="Straight Arrow Connector 19">
            <a:extLst>
              <a:ext uri="{FF2B5EF4-FFF2-40B4-BE49-F238E27FC236}">
                <a16:creationId xmlns:a16="http://schemas.microsoft.com/office/drawing/2014/main" xmlns="" id="{9407B52C-F9B5-40A7-B7F9-4F443D704E51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482021" y="3799395"/>
            <a:ext cx="785406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407D2FA6-886D-4FF8-A892-E244B64408E0}"/>
              </a:ext>
            </a:extLst>
          </p:cNvPr>
          <p:cNvSpPr/>
          <p:nvPr/>
        </p:nvSpPr>
        <p:spPr>
          <a:xfrm>
            <a:off x="3284206" y="3716325"/>
            <a:ext cx="785406" cy="176960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5B46632-D82A-4B1E-BB78-7332EC4736EA}"/>
              </a:ext>
            </a:extLst>
          </p:cNvPr>
          <p:cNvSpPr txBox="1"/>
          <p:nvPr/>
        </p:nvSpPr>
        <p:spPr>
          <a:xfrm>
            <a:off x="6501467" y="2230885"/>
            <a:ext cx="1888383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전체검색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등록일로 검색 할 수 있다</a:t>
            </a:r>
            <a:r>
              <a:rPr lang="en-US" altLang="ko-KR" sz="1100" dirty="0"/>
              <a:t>.</a:t>
            </a:r>
          </a:p>
        </p:txBody>
      </p:sp>
      <p:cxnSp>
        <p:nvCxnSpPr>
          <p:cNvPr id="33" name="Straight Arrow Connector 19">
            <a:extLst>
              <a:ext uri="{FF2B5EF4-FFF2-40B4-BE49-F238E27FC236}">
                <a16:creationId xmlns:a16="http://schemas.microsoft.com/office/drawing/2014/main" xmlns="" id="{D24210F7-0D6B-4F3E-8D54-5603020A14C4}"/>
              </a:ext>
            </a:extLst>
          </p:cNvPr>
          <p:cNvCxnSpPr>
            <a:cxnSpLocks/>
            <a:stCxn id="32" idx="1"/>
            <a:endCxn id="34" idx="3"/>
          </p:cNvCxnSpPr>
          <p:nvPr/>
        </p:nvCxnSpPr>
        <p:spPr>
          <a:xfrm flipH="1">
            <a:off x="5646694" y="2446329"/>
            <a:ext cx="854773" cy="12316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839EE91-41EF-4CAA-BA17-BF8A65FB8989}"/>
              </a:ext>
            </a:extLst>
          </p:cNvPr>
          <p:cNvSpPr/>
          <p:nvPr/>
        </p:nvSpPr>
        <p:spPr>
          <a:xfrm>
            <a:off x="4242531" y="2477214"/>
            <a:ext cx="1404163" cy="184558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465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322DB6AF-65CE-4086-B6B3-74E82DC99574}"/>
              </a:ext>
            </a:extLst>
          </p:cNvPr>
          <p:cNvGrpSpPr/>
          <p:nvPr/>
        </p:nvGrpSpPr>
        <p:grpSpPr>
          <a:xfrm>
            <a:off x="1864725" y="1524881"/>
            <a:ext cx="5963478" cy="4640825"/>
            <a:chOff x="1971261" y="1035367"/>
            <a:chExt cx="5963478" cy="4640825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D7F57E27-2715-4805-B032-88C1E1663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971261" y="1035367"/>
              <a:ext cx="5963478" cy="366278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E87E72BA-2B89-423E-8032-B1D442120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655980" y="4121824"/>
              <a:ext cx="4594039" cy="59284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086B1B29-BAF5-4670-B90B-23B6649D3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494609" y="4785488"/>
              <a:ext cx="4594039" cy="890704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F0AB3DC5-187B-406A-8352-86B53E75E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45" y="1219598"/>
            <a:ext cx="6427365" cy="2616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10000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상세보기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AC752D3-7792-44EE-9BEA-9E7F21015142}"/>
              </a:ext>
            </a:extLst>
          </p:cNvPr>
          <p:cNvSpPr txBox="1"/>
          <p:nvPr/>
        </p:nvSpPr>
        <p:spPr>
          <a:xfrm>
            <a:off x="5665574" y="4126901"/>
            <a:ext cx="1666610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고양이 관리정보 게시판 리스트로 이동</a:t>
            </a:r>
            <a:endParaRPr lang="en-US" altLang="ko-KR" sz="1100" dirty="0"/>
          </a:p>
        </p:txBody>
      </p:sp>
      <p:cxnSp>
        <p:nvCxnSpPr>
          <p:cNvPr id="32" name="Straight Arrow Connector 19">
            <a:extLst>
              <a:ext uri="{FF2B5EF4-FFF2-40B4-BE49-F238E27FC236}">
                <a16:creationId xmlns:a16="http://schemas.microsoft.com/office/drawing/2014/main" xmlns="" id="{059C464D-6C82-4014-960B-5D4267C20462}"/>
              </a:ext>
            </a:extLst>
          </p:cNvPr>
          <p:cNvCxnSpPr>
            <a:cxnSpLocks/>
          </p:cNvCxnSpPr>
          <p:nvPr/>
        </p:nvCxnSpPr>
        <p:spPr>
          <a:xfrm flipH="1">
            <a:off x="5113537" y="4376691"/>
            <a:ext cx="552037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0615A9C-2DEB-4E25-B5A5-1501F8FBA1D7}"/>
              </a:ext>
            </a:extLst>
          </p:cNvPr>
          <p:cNvSpPr/>
          <p:nvPr/>
        </p:nvSpPr>
        <p:spPr>
          <a:xfrm>
            <a:off x="4607361" y="4283192"/>
            <a:ext cx="506175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4931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322DB6AF-65CE-4086-B6B3-74E82DC99574}"/>
              </a:ext>
            </a:extLst>
          </p:cNvPr>
          <p:cNvGrpSpPr/>
          <p:nvPr/>
        </p:nvGrpSpPr>
        <p:grpSpPr>
          <a:xfrm>
            <a:off x="1864725" y="1524881"/>
            <a:ext cx="5963478" cy="4640825"/>
            <a:chOff x="1971261" y="1035367"/>
            <a:chExt cx="5963478" cy="4640825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D7F57E27-2715-4805-B032-88C1E1663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971261" y="1035367"/>
              <a:ext cx="5963478" cy="366278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E87E72BA-2B89-423E-8032-B1D442120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655980" y="4121824"/>
              <a:ext cx="4594039" cy="59284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086B1B29-BAF5-4670-B90B-23B6649D3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494609" y="4785488"/>
              <a:ext cx="4594039" cy="890704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F0AB3DC5-187B-406A-8352-86B53E75E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45" y="1219598"/>
            <a:ext cx="6427365" cy="2616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10508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상세보기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07FAEB39-2E05-413A-A612-2D02F8E95F5F}"/>
              </a:ext>
            </a:extLst>
          </p:cNvPr>
          <p:cNvGrpSpPr/>
          <p:nvPr/>
        </p:nvGrpSpPr>
        <p:grpSpPr>
          <a:xfrm>
            <a:off x="543413" y="3337254"/>
            <a:ext cx="4622092" cy="592847"/>
            <a:chOff x="4706822" y="2132900"/>
            <a:chExt cx="4735599" cy="59284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86C48D78-C649-4BD3-98B8-50234D024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72"/>
            <a:stretch/>
          </p:blipFill>
          <p:spPr>
            <a:xfrm>
              <a:off x="4734874" y="2132900"/>
              <a:ext cx="4707547" cy="592847"/>
            </a:xfrm>
            <a:prstGeom prst="rect">
              <a:avLst/>
            </a:prstGeom>
            <a:ln w="38100">
              <a:solidFill>
                <a:srgbClr val="FFD243"/>
              </a:solidFill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6EE7C8D6-9CA5-4AE7-A9EB-4BE4A011D666}"/>
                </a:ext>
              </a:extLst>
            </p:cNvPr>
            <p:cNvSpPr txBox="1"/>
            <p:nvPr/>
          </p:nvSpPr>
          <p:spPr>
            <a:xfrm>
              <a:off x="4706822" y="2141157"/>
              <a:ext cx="2603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댓글 작성은 로그인한 회원만 가능합니다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56008D8-4BB4-4A18-A3F8-0B9848604C6B}"/>
              </a:ext>
            </a:extLst>
          </p:cNvPr>
          <p:cNvSpPr txBox="1"/>
          <p:nvPr/>
        </p:nvSpPr>
        <p:spPr>
          <a:xfrm>
            <a:off x="554342" y="3053348"/>
            <a:ext cx="1675470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로그인 되어있지 않을 때</a:t>
            </a:r>
          </a:p>
        </p:txBody>
      </p:sp>
      <p:cxnSp>
        <p:nvCxnSpPr>
          <p:cNvPr id="34" name="Straight Arrow Connector 19">
            <a:extLst>
              <a:ext uri="{FF2B5EF4-FFF2-40B4-BE49-F238E27FC236}">
                <a16:creationId xmlns:a16="http://schemas.microsoft.com/office/drawing/2014/main" xmlns="" id="{125AC5EB-62D4-4E4E-AFCE-628D718286C2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868149" y="3930101"/>
            <a:ext cx="770641" cy="95427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4FF6EA7-803E-458C-AFD8-09F09BFBB4ED}"/>
              </a:ext>
            </a:extLst>
          </p:cNvPr>
          <p:cNvSpPr txBox="1"/>
          <p:nvPr/>
        </p:nvSpPr>
        <p:spPr>
          <a:xfrm>
            <a:off x="6173184" y="2903658"/>
            <a:ext cx="1600099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내용을 입력하지 않고 등록 버튼을 눌렀을 때</a:t>
            </a:r>
          </a:p>
        </p:txBody>
      </p:sp>
      <p:cxnSp>
        <p:nvCxnSpPr>
          <p:cNvPr id="37" name="Straight Arrow Connector 19">
            <a:extLst>
              <a:ext uri="{FF2B5EF4-FFF2-40B4-BE49-F238E27FC236}">
                <a16:creationId xmlns:a16="http://schemas.microsoft.com/office/drawing/2014/main" xmlns="" id="{D21960E2-3F93-44B4-AB12-46A8B220D325}"/>
              </a:ext>
            </a:extLst>
          </p:cNvPr>
          <p:cNvCxnSpPr>
            <a:cxnSpLocks/>
          </p:cNvCxnSpPr>
          <p:nvPr/>
        </p:nvCxnSpPr>
        <p:spPr>
          <a:xfrm>
            <a:off x="6732519" y="4162941"/>
            <a:ext cx="0" cy="72577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A2E7646-0ACC-4ADC-B636-D165D88566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6" t="6835" r="38857" b="81912"/>
          <a:stretch/>
        </p:blipFill>
        <p:spPr>
          <a:xfrm>
            <a:off x="6202485" y="3355173"/>
            <a:ext cx="3023536" cy="856100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</p:spTree>
    <p:extLst>
      <p:ext uri="{BB962C8B-B14F-4D97-AF65-F5344CB8AC3E}">
        <p14:creationId xmlns:p14="http://schemas.microsoft.com/office/powerpoint/2010/main" val="3899111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9332</TotalTime>
  <Words>3211</Words>
  <Application>Microsoft Office PowerPoint</Application>
  <PresentationFormat>A4 용지(210x297mm)</PresentationFormat>
  <Paragraphs>1017</Paragraphs>
  <Slides>132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41" baseType="lpstr">
      <vt:lpstr>굴림</vt:lpstr>
      <vt:lpstr>Arial</vt:lpstr>
      <vt:lpstr>HY울릉도B</vt:lpstr>
      <vt:lpstr>맑은 고딕</vt:lpstr>
      <vt:lpstr>HY고딕 A1 500</vt:lpstr>
      <vt:lpstr>Calibri</vt:lpstr>
      <vt:lpstr>HY견고딕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백새하</dc:creator>
  <cp:lastModifiedBy>alfo8-4</cp:lastModifiedBy>
  <cp:revision>291</cp:revision>
  <dcterms:created xsi:type="dcterms:W3CDTF">2017-06-07T06:34:41Z</dcterms:created>
  <dcterms:modified xsi:type="dcterms:W3CDTF">2019-01-22T04:43:49Z</dcterms:modified>
</cp:coreProperties>
</file>